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72" r:id="rId3"/>
    <p:sldId id="260" r:id="rId4"/>
    <p:sldId id="264" r:id="rId5"/>
    <p:sldId id="262" r:id="rId6"/>
    <p:sldId id="261" r:id="rId7"/>
    <p:sldId id="265" r:id="rId8"/>
    <p:sldId id="270" r:id="rId9"/>
    <p:sldId id="267"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47E"/>
    <a:srgbClr val="211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0462" autoAdjust="0"/>
  </p:normalViewPr>
  <p:slideViewPr>
    <p:cSldViewPr>
      <p:cViewPr varScale="1">
        <p:scale>
          <a:sx n="102" d="100"/>
          <a:sy n="102" d="100"/>
        </p:scale>
        <p:origin x="836"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F02D5-2893-42B2-82B6-DF5DE5C19FCF}" type="datetimeFigureOut">
              <a:rPr lang="en-US" smtClean="0"/>
              <a:t>6/27/2025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10C62-55EC-4C68-B227-E98B1F381E94}" type="slidenum">
              <a:rPr lang="en-US" smtClean="0"/>
              <a:t>‹#›</a:t>
            </a:fld>
            <a:endParaRPr lang="en-US"/>
          </a:p>
        </p:txBody>
      </p:sp>
    </p:spTree>
    <p:extLst>
      <p:ext uri="{BB962C8B-B14F-4D97-AF65-F5344CB8AC3E}">
        <p14:creationId xmlns:p14="http://schemas.microsoft.com/office/powerpoint/2010/main" val="184879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10C62-55EC-4C68-B227-E98B1F381E94}" type="slidenum">
              <a:rPr lang="en-US" smtClean="0"/>
              <a:t>1</a:t>
            </a:fld>
            <a:endParaRPr lang="en-US" dirty="0"/>
          </a:p>
        </p:txBody>
      </p:sp>
    </p:spTree>
    <p:extLst>
      <p:ext uri="{BB962C8B-B14F-4D97-AF65-F5344CB8AC3E}">
        <p14:creationId xmlns:p14="http://schemas.microsoft.com/office/powerpoint/2010/main" val="37164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10C62-55EC-4C68-B227-E98B1F381E94}" type="slidenum">
              <a:rPr lang="en-US" smtClean="0"/>
              <a:t>2</a:t>
            </a:fld>
            <a:endParaRPr lang="en-US"/>
          </a:p>
        </p:txBody>
      </p:sp>
    </p:spTree>
    <p:extLst>
      <p:ext uri="{BB962C8B-B14F-4D97-AF65-F5344CB8AC3E}">
        <p14:creationId xmlns:p14="http://schemas.microsoft.com/office/powerpoint/2010/main" val="99615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ECEAEA4-FE40-4279-B31A-E2B339903C71}" type="datetimeFigureOut">
              <a:rPr lang="en-US" smtClean="0"/>
              <a:t>6/27/2025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AC522-E5A9-4A7D-A390-334EEABF99D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CEAEA4-FE40-4279-B31A-E2B339903C7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AC522-E5A9-4A7D-A390-334EEABF99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48AC522-E5A9-4A7D-A390-334EEABF99D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CEAEA4-FE40-4279-B31A-E2B339903C7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ECEAEA4-FE40-4279-B31A-E2B339903C71}"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48AC522-E5A9-4A7D-A390-334EEABF99D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ECEAEA4-FE40-4279-B31A-E2B339903C71}" type="datetimeFigureOut">
              <a:rPr lang="en-US" smtClean="0"/>
              <a:t>6/27/2025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48AC522-E5A9-4A7D-A390-334EEABF99D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5ECEAEA4-FE40-4279-B31A-E2B339903C71}"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AC522-E5A9-4A7D-A390-334EEABF99D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ECEAEA4-FE40-4279-B31A-E2B339903C71}" type="datetimeFigureOut">
              <a:rPr lang="en-US" smtClean="0"/>
              <a:t>6/27/2025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48AC522-E5A9-4A7D-A390-334EEABF99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ECEAEA4-FE40-4279-B31A-E2B339903C71}" type="datetimeFigureOut">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48AC522-E5A9-4A7D-A390-334EEABF99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ECEAEA4-FE40-4279-B31A-E2B339903C71}" type="datetimeFigureOut">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48AC522-E5A9-4A7D-A390-334EEABF99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48AC522-E5A9-4A7D-A390-334EEABF99D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ECEAEA4-FE40-4279-B31A-E2B339903C71}" type="datetimeFigureOut">
              <a:rPr lang="en-US" smtClean="0"/>
              <a:t>6/27/2025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48AC522-E5A9-4A7D-A390-334EEABF99D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ECEAEA4-FE40-4279-B31A-E2B339903C71}" type="datetimeFigureOut">
              <a:rPr lang="en-US" smtClean="0"/>
              <a:t>6/27/2025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ECEAEA4-FE40-4279-B31A-E2B339903C71}" type="datetimeFigureOut">
              <a:rPr lang="en-US" smtClean="0"/>
              <a:t>6/27/2025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48AC522-E5A9-4A7D-A390-334EEABF99D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AGM Report</a:t>
            </a:r>
          </a:p>
          <a:p>
            <a:r>
              <a:rPr lang="en-US" dirty="0"/>
              <a:t>3RD FEBRUARY 2025</a:t>
            </a:r>
          </a:p>
          <a:p>
            <a:endParaRPr lang="en-US" dirty="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618" y="401782"/>
            <a:ext cx="40116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1487" y="3657600"/>
            <a:ext cx="3520141" cy="262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527970" y="4549853"/>
            <a:ext cx="242316" cy="72733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761" y="3732273"/>
            <a:ext cx="1882239" cy="23624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16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5247E"/>
                </a:solidFill>
              </a:rPr>
              <a:t>Thank you!</a:t>
            </a:r>
          </a:p>
        </p:txBody>
      </p:sp>
      <p:sp>
        <p:nvSpPr>
          <p:cNvPr id="3" name="Rectangle 2"/>
          <p:cNvSpPr/>
          <p:nvPr/>
        </p:nvSpPr>
        <p:spPr>
          <a:xfrm>
            <a:off x="304800" y="2209800"/>
            <a:ext cx="4267200" cy="332398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600" b="1" dirty="0">
                <a:solidFill>
                  <a:schemeClr val="tx1"/>
                </a:solidFill>
              </a:rPr>
              <a:t>Our sincere thanks to you all for attending this meeting and for your generous support throughout the year.</a:t>
            </a:r>
          </a:p>
          <a:p>
            <a:endParaRPr lang="en-US" sz="1600" dirty="0">
              <a:solidFill>
                <a:schemeClr val="tx1"/>
              </a:solidFill>
            </a:endParaRPr>
          </a:p>
          <a:p>
            <a:r>
              <a:rPr lang="en-US" sz="1600" dirty="0">
                <a:solidFill>
                  <a:schemeClr val="tx1"/>
                </a:solidFill>
              </a:rPr>
              <a:t>Special thanks to the LFC committee who work so faithfully to raise funds and to keep everything running smoothly.</a:t>
            </a:r>
          </a:p>
          <a:p>
            <a:endParaRPr lang="en-US" sz="1600" dirty="0">
              <a:solidFill>
                <a:schemeClr val="tx1"/>
              </a:solidFill>
            </a:endParaRPr>
          </a:p>
          <a:p>
            <a:r>
              <a:rPr lang="en-US" sz="1600" dirty="0">
                <a:solidFill>
                  <a:schemeClr val="tx1"/>
                </a:solidFill>
              </a:rPr>
              <a:t>Thank you to everyone at St John’s for their ongoing support and for allowing us to use the church for fundraising events and tonight’s meeting.</a:t>
            </a:r>
          </a:p>
          <a:p>
            <a:endParaRPr lang="en-US" dirty="0"/>
          </a:p>
        </p:txBody>
      </p:sp>
      <p:pic>
        <p:nvPicPr>
          <p:cNvPr id="10242" name="Picture 2" descr="C:\Users\User\Desktop\Photos for Newsletter November 2023\386864028_1525496581543675_59887688797977505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479552"/>
            <a:ext cx="3597234" cy="2784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2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5247E"/>
                </a:solidFill>
              </a:rPr>
              <a:t>Introduction</a:t>
            </a:r>
          </a:p>
        </p:txBody>
      </p:sp>
      <p:sp>
        <p:nvSpPr>
          <p:cNvPr id="3" name="Rectangle 2"/>
          <p:cNvSpPr/>
          <p:nvPr/>
        </p:nvSpPr>
        <p:spPr>
          <a:xfrm>
            <a:off x="304800" y="1524000"/>
            <a:ext cx="8458200" cy="461664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endParaRPr lang="en-US" sz="1400" dirty="0">
              <a:solidFill>
                <a:schemeClr val="tx1"/>
              </a:solidFill>
            </a:endParaRPr>
          </a:p>
          <a:p>
            <a:r>
              <a:rPr lang="en-US" sz="1400" dirty="0">
                <a:solidFill>
                  <a:schemeClr val="tx1"/>
                </a:solidFill>
              </a:rPr>
              <a:t>As you all know, </a:t>
            </a:r>
            <a:r>
              <a:rPr lang="en-US" sz="1400" b="1" dirty="0">
                <a:solidFill>
                  <a:schemeClr val="tx1"/>
                </a:solidFill>
              </a:rPr>
              <a:t>Light for Children </a:t>
            </a:r>
            <a:r>
              <a:rPr lang="en-US" sz="1400" dirty="0">
                <a:solidFill>
                  <a:schemeClr val="tx1"/>
                </a:solidFill>
              </a:rPr>
              <a:t>helps children and young people who either live in the care system or have other special circumstances, in and around </a:t>
            </a:r>
            <a:r>
              <a:rPr lang="en-US" sz="1400" b="1" dirty="0" err="1">
                <a:solidFill>
                  <a:schemeClr val="tx1"/>
                </a:solidFill>
              </a:rPr>
              <a:t>Dorohoi</a:t>
            </a:r>
            <a:r>
              <a:rPr lang="en-US" sz="1400" b="1" dirty="0">
                <a:solidFill>
                  <a:schemeClr val="tx1"/>
                </a:solidFill>
              </a:rPr>
              <a:t>.</a:t>
            </a:r>
            <a:r>
              <a:rPr lang="en-US" sz="1400" dirty="0">
                <a:solidFill>
                  <a:schemeClr val="tx1"/>
                </a:solidFill>
              </a:rPr>
              <a:t> </a:t>
            </a:r>
          </a:p>
          <a:p>
            <a:endParaRPr lang="en-US" sz="1400" dirty="0">
              <a:solidFill>
                <a:schemeClr val="tx1"/>
              </a:solidFill>
            </a:endParaRPr>
          </a:p>
          <a:p>
            <a:r>
              <a:rPr lang="en-US" sz="1400" dirty="0">
                <a:solidFill>
                  <a:schemeClr val="tx1"/>
                </a:solidFill>
              </a:rPr>
              <a:t>We also support a number of young adults who once lived in the care system but are now </a:t>
            </a:r>
            <a:r>
              <a:rPr lang="en-US" sz="1400" b="1" dirty="0">
                <a:solidFill>
                  <a:schemeClr val="tx1"/>
                </a:solidFill>
              </a:rPr>
              <a:t>living independently in the community. </a:t>
            </a:r>
          </a:p>
          <a:p>
            <a:endParaRPr lang="en-US" sz="1400" dirty="0">
              <a:solidFill>
                <a:schemeClr val="tx1"/>
              </a:solidFill>
            </a:endParaRPr>
          </a:p>
          <a:p>
            <a:r>
              <a:rPr lang="en-US" sz="1400" dirty="0">
                <a:solidFill>
                  <a:schemeClr val="tx1"/>
                </a:solidFill>
              </a:rPr>
              <a:t>We continue to offer friendship and support to </a:t>
            </a:r>
            <a:r>
              <a:rPr lang="en-US" sz="1400" b="1" dirty="0">
                <a:solidFill>
                  <a:schemeClr val="tx1"/>
                </a:solidFill>
              </a:rPr>
              <a:t>a special group of young adults with a chronic illness</a:t>
            </a:r>
            <a:r>
              <a:rPr lang="en-US" sz="1400" dirty="0">
                <a:solidFill>
                  <a:schemeClr val="tx1"/>
                </a:solidFill>
              </a:rPr>
              <a:t>, who often need to spend lengthy periods of time in hospital.</a:t>
            </a:r>
          </a:p>
          <a:p>
            <a:endParaRPr lang="en-US" sz="1400" dirty="0">
              <a:solidFill>
                <a:schemeClr val="tx1"/>
              </a:solidFill>
            </a:endParaRPr>
          </a:p>
          <a:p>
            <a:r>
              <a:rPr lang="en-US" sz="1400" dirty="0">
                <a:solidFill>
                  <a:schemeClr val="tx1"/>
                </a:solidFill>
              </a:rPr>
              <a:t>We support a number of </a:t>
            </a:r>
            <a:r>
              <a:rPr lang="en-US" sz="1400" b="1" dirty="0">
                <a:solidFill>
                  <a:schemeClr val="tx1"/>
                </a:solidFill>
              </a:rPr>
              <a:t>students</a:t>
            </a:r>
            <a:r>
              <a:rPr lang="en-US" sz="1400" dirty="0">
                <a:solidFill>
                  <a:schemeClr val="tx1"/>
                </a:solidFill>
              </a:rPr>
              <a:t> who grew up with connections to Light for Children.</a:t>
            </a:r>
          </a:p>
          <a:p>
            <a:endParaRPr lang="en-US" sz="1400" dirty="0">
              <a:solidFill>
                <a:schemeClr val="tx1"/>
              </a:solidFill>
            </a:endParaRPr>
          </a:p>
          <a:p>
            <a:r>
              <a:rPr lang="en-US" sz="1400" dirty="0">
                <a:solidFill>
                  <a:schemeClr val="tx1"/>
                </a:solidFill>
              </a:rPr>
              <a:t>We work with the children and teenagers at a </a:t>
            </a:r>
            <a:r>
              <a:rPr lang="en-US" sz="1400" b="1" dirty="0">
                <a:solidFill>
                  <a:schemeClr val="tx1"/>
                </a:solidFill>
              </a:rPr>
              <a:t>church </a:t>
            </a:r>
            <a:r>
              <a:rPr lang="en-US" sz="1400" dirty="0">
                <a:solidFill>
                  <a:schemeClr val="tx1"/>
                </a:solidFill>
              </a:rPr>
              <a:t>in </a:t>
            </a:r>
            <a:r>
              <a:rPr lang="en-US" sz="1400" dirty="0" err="1">
                <a:solidFill>
                  <a:schemeClr val="tx1"/>
                </a:solidFill>
              </a:rPr>
              <a:t>Dorohoi</a:t>
            </a:r>
            <a:r>
              <a:rPr lang="en-US" sz="1400" dirty="0">
                <a:solidFill>
                  <a:schemeClr val="tx1"/>
                </a:solidFill>
              </a:rPr>
              <a:t>, teaching them to read music and play instruments, but above all helping them to feel that they are valued members of the church family. </a:t>
            </a:r>
          </a:p>
          <a:p>
            <a:endParaRPr lang="en-US" sz="1400" dirty="0">
              <a:solidFill>
                <a:schemeClr val="tx1"/>
              </a:solidFill>
            </a:endParaRPr>
          </a:p>
          <a:p>
            <a:r>
              <a:rPr lang="en-US" sz="1400" dirty="0">
                <a:solidFill>
                  <a:schemeClr val="tx1"/>
                </a:solidFill>
              </a:rPr>
              <a:t>		I would like to take this opportunity to share with you some examples of how your 		generosity has enabled us to make a difference to individual lives during 2024.</a:t>
            </a:r>
          </a:p>
          <a:p>
            <a:r>
              <a:rPr lang="en-US" sz="1400" dirty="0">
                <a:solidFill>
                  <a:schemeClr val="tx1"/>
                </a:solidFill>
              </a:rPr>
              <a:t>		</a:t>
            </a:r>
          </a:p>
          <a:p>
            <a:r>
              <a:rPr lang="en-US" sz="1400" dirty="0">
                <a:solidFill>
                  <a:schemeClr val="tx1"/>
                </a:solidFill>
              </a:rPr>
              <a:t>		**A much longer report was shared at the AGM itself but before going </a:t>
            </a:r>
          </a:p>
          <a:p>
            <a:r>
              <a:rPr lang="en-US" sz="1400" dirty="0">
                <a:solidFill>
                  <a:schemeClr val="tx1"/>
                </a:solidFill>
              </a:rPr>
              <a:t>		on the website, I have removed all personal details.</a:t>
            </a:r>
          </a:p>
          <a:p>
            <a:r>
              <a:rPr lang="en-US" sz="1400" dirty="0">
                <a:solidFill>
                  <a:schemeClr val="tx1"/>
                </a:solidFill>
              </a:rPr>
              <a:t> </a:t>
            </a:r>
          </a:p>
        </p:txBody>
      </p:sp>
      <p:pic>
        <p:nvPicPr>
          <p:cNvPr id="6146" name="Picture 2" descr="C:\Users\User\Desktop\Photos used LFC Newsletter Summer 2024\449082294_794209702906627_728462827086285718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727369"/>
            <a:ext cx="9144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5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5247E"/>
                </a:solidFill>
              </a:rPr>
              <a:t>State run apartments in </a:t>
            </a:r>
            <a:r>
              <a:rPr lang="en-US" b="1" dirty="0" err="1">
                <a:solidFill>
                  <a:srgbClr val="35247E"/>
                </a:solidFill>
              </a:rPr>
              <a:t>Dorohoi</a:t>
            </a:r>
            <a:endParaRPr lang="en-US" b="1" dirty="0">
              <a:solidFill>
                <a:srgbClr val="35247E"/>
              </a:solidFill>
            </a:endParaRPr>
          </a:p>
        </p:txBody>
      </p:sp>
      <p:sp>
        <p:nvSpPr>
          <p:cNvPr id="3" name="Rectangle 2"/>
          <p:cNvSpPr/>
          <p:nvPr/>
        </p:nvSpPr>
        <p:spPr>
          <a:xfrm>
            <a:off x="381000" y="1600200"/>
            <a:ext cx="5715000" cy="452431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600" dirty="0">
                <a:solidFill>
                  <a:schemeClr val="tx1"/>
                </a:solidFill>
              </a:rPr>
              <a:t>There are currently 120 children and young people living in the state run apartments in </a:t>
            </a:r>
            <a:r>
              <a:rPr lang="en-US" sz="1600" dirty="0" err="1">
                <a:solidFill>
                  <a:schemeClr val="tx1"/>
                </a:solidFill>
              </a:rPr>
              <a:t>Dorohoi</a:t>
            </a:r>
            <a:r>
              <a:rPr lang="en-US" sz="1600" dirty="0">
                <a:solidFill>
                  <a:schemeClr val="tx1"/>
                </a:solidFill>
              </a:rPr>
              <a:t>. Their living conditions are very good and they have access to education at local schools, where they mix with children from families within the town. They are also registered with family doctors.</a:t>
            </a:r>
          </a:p>
          <a:p>
            <a:endParaRPr lang="en-US" sz="1600" dirty="0">
              <a:solidFill>
                <a:schemeClr val="tx1"/>
              </a:solidFill>
            </a:endParaRPr>
          </a:p>
          <a:p>
            <a:r>
              <a:rPr lang="en-US" sz="1600" dirty="0">
                <a:solidFill>
                  <a:schemeClr val="tx1"/>
                </a:solidFill>
              </a:rPr>
              <a:t>When the children first come into the apartments, they often have quite urgent medical needs, having been removed from situations in which they have either been neglected or experienced poverty. It is not unusual for them to arrive needing </a:t>
            </a:r>
            <a:r>
              <a:rPr lang="en-US" sz="1600" b="1" dirty="0">
                <a:solidFill>
                  <a:schemeClr val="tx1"/>
                </a:solidFill>
              </a:rPr>
              <a:t>medication</a:t>
            </a:r>
            <a:r>
              <a:rPr lang="en-US" sz="1600" dirty="0">
                <a:solidFill>
                  <a:schemeClr val="tx1"/>
                </a:solidFill>
              </a:rPr>
              <a:t>. Sometimes they haven’t got any personal belongings, so they need </a:t>
            </a:r>
            <a:r>
              <a:rPr lang="en-US" sz="1600" b="1" dirty="0">
                <a:solidFill>
                  <a:schemeClr val="tx1"/>
                </a:solidFill>
              </a:rPr>
              <a:t>clothing, footwear and toiletries</a:t>
            </a:r>
            <a:r>
              <a:rPr lang="en-US" sz="1600" dirty="0">
                <a:solidFill>
                  <a:schemeClr val="tx1"/>
                </a:solidFill>
              </a:rPr>
              <a:t>. The children may also need </a:t>
            </a:r>
            <a:r>
              <a:rPr lang="en-US" sz="1600" b="1" dirty="0">
                <a:solidFill>
                  <a:schemeClr val="tx1"/>
                </a:solidFill>
              </a:rPr>
              <a:t>dental work and /or glasses.</a:t>
            </a:r>
            <a:r>
              <a:rPr lang="en-US" sz="1600" dirty="0">
                <a:solidFill>
                  <a:schemeClr val="tx1"/>
                </a:solidFill>
              </a:rPr>
              <a:t> The difference that glasses can make to them is amazing and it is great to see how they react when they try their glasses on for the first time. Helping to meet these initial needs often builds a firm foundation for a good relationship with the children in the future.  </a:t>
            </a:r>
          </a:p>
        </p:txBody>
      </p:sp>
      <p:pic>
        <p:nvPicPr>
          <p:cNvPr id="5122" name="Picture 2" descr="C:\Users\User\Desktop\Photos used LFC Newsletter Summer 2024\449037404_1458413375040226_573411516592406032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489" y="3657509"/>
            <a:ext cx="2200038" cy="246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User\Desktop\Photos for Steve\1. Medication\Glas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437" y="1676400"/>
            <a:ext cx="2200038" cy="1650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9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95" y="3886200"/>
            <a:ext cx="1611370" cy="213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923805"/>
            <a:ext cx="1858963" cy="213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81001" y="381000"/>
            <a:ext cx="8305800" cy="332398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600" dirty="0">
                <a:solidFill>
                  <a:schemeClr val="tx1"/>
                </a:solidFill>
              </a:rPr>
              <a:t>There are several times each year when we can do extra things for the children, to make their lives more enjoyable. </a:t>
            </a:r>
          </a:p>
          <a:p>
            <a:endParaRPr lang="en-US" sz="1600" dirty="0">
              <a:solidFill>
                <a:schemeClr val="tx1"/>
              </a:solidFill>
            </a:endParaRPr>
          </a:p>
          <a:p>
            <a:r>
              <a:rPr lang="en-US" sz="1600" dirty="0">
                <a:solidFill>
                  <a:schemeClr val="tx1"/>
                </a:solidFill>
              </a:rPr>
              <a:t>On 1</a:t>
            </a:r>
            <a:r>
              <a:rPr lang="en-US" sz="1600" baseline="30000" dirty="0">
                <a:solidFill>
                  <a:schemeClr val="tx1"/>
                </a:solidFill>
              </a:rPr>
              <a:t>st</a:t>
            </a:r>
            <a:r>
              <a:rPr lang="en-US" sz="1600" dirty="0">
                <a:solidFill>
                  <a:schemeClr val="tx1"/>
                </a:solidFill>
              </a:rPr>
              <a:t> June, the children celebrate “International Children’s Day” and this enables us to give them sports equipment which they can then use throughout the summer.</a:t>
            </a:r>
          </a:p>
          <a:p>
            <a:endParaRPr lang="en-US" sz="1600" dirty="0">
              <a:solidFill>
                <a:schemeClr val="tx1"/>
              </a:solidFill>
            </a:endParaRPr>
          </a:p>
          <a:p>
            <a:r>
              <a:rPr lang="en-US" sz="1600" dirty="0">
                <a:solidFill>
                  <a:schemeClr val="tx1"/>
                </a:solidFill>
              </a:rPr>
              <a:t>During the summer holidays, small groups of children go to various camps, either in the mountains or at the seaside. We often provide their first aid kits and supply them with sun cream.</a:t>
            </a:r>
          </a:p>
          <a:p>
            <a:endParaRPr lang="en-US" sz="1600" dirty="0">
              <a:solidFill>
                <a:schemeClr val="tx1"/>
              </a:solidFill>
            </a:endParaRPr>
          </a:p>
          <a:p>
            <a:r>
              <a:rPr lang="en-US" sz="1600" dirty="0">
                <a:solidFill>
                  <a:schemeClr val="tx1"/>
                </a:solidFill>
              </a:rPr>
              <a:t>On the 6</a:t>
            </a:r>
            <a:r>
              <a:rPr lang="en-US" sz="1600" baseline="30000" dirty="0">
                <a:solidFill>
                  <a:schemeClr val="tx1"/>
                </a:solidFill>
              </a:rPr>
              <a:t>th</a:t>
            </a:r>
            <a:r>
              <a:rPr lang="en-US" sz="1600" dirty="0">
                <a:solidFill>
                  <a:schemeClr val="tx1"/>
                </a:solidFill>
              </a:rPr>
              <a:t> December, the children celebrate St Nicholas’ Day, so this is an opportunity to visit each apartment with small gifts of fruit and other treats. </a:t>
            </a:r>
            <a:endParaRPr lang="en-US" dirty="0">
              <a:solidFill>
                <a:schemeClr val="tx1"/>
              </a:solidFill>
            </a:endParaRPr>
          </a:p>
          <a:p>
            <a:r>
              <a:rPr lang="en-US" dirty="0"/>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472" y="3923805"/>
            <a:ext cx="3273053" cy="213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819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477693"/>
            <a:ext cx="1295400" cy="1727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700" y="4453085"/>
            <a:ext cx="1828800" cy="1776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b="1" dirty="0">
                <a:solidFill>
                  <a:srgbClr val="35247E"/>
                </a:solidFill>
              </a:rPr>
              <a:t>Support for those in hospital</a:t>
            </a:r>
          </a:p>
        </p:txBody>
      </p:sp>
      <p:sp>
        <p:nvSpPr>
          <p:cNvPr id="3" name="Rectangle 2"/>
          <p:cNvSpPr/>
          <p:nvPr/>
        </p:nvSpPr>
        <p:spPr>
          <a:xfrm>
            <a:off x="304800" y="1447800"/>
            <a:ext cx="8610600"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400" b="1" dirty="0">
                <a:solidFill>
                  <a:schemeClr val="tx1"/>
                </a:solidFill>
              </a:rPr>
              <a:t>A young man </a:t>
            </a:r>
            <a:r>
              <a:rPr lang="en-US" sz="1400" dirty="0">
                <a:solidFill>
                  <a:schemeClr val="tx1"/>
                </a:solidFill>
              </a:rPr>
              <a:t>who was brought up in the orphanage in </a:t>
            </a:r>
            <a:r>
              <a:rPr lang="en-US" sz="1400" dirty="0" err="1">
                <a:solidFill>
                  <a:schemeClr val="tx1"/>
                </a:solidFill>
              </a:rPr>
              <a:t>Dorohoi</a:t>
            </a:r>
            <a:r>
              <a:rPr lang="en-US" sz="1400" dirty="0">
                <a:solidFill>
                  <a:schemeClr val="tx1"/>
                </a:solidFill>
              </a:rPr>
              <a:t> has been battling TB for the last twelve months in a sanatorium in Piatra </a:t>
            </a:r>
            <a:r>
              <a:rPr lang="en-US" sz="1400" dirty="0" err="1">
                <a:solidFill>
                  <a:schemeClr val="tx1"/>
                </a:solidFill>
              </a:rPr>
              <a:t>Neamt</a:t>
            </a:r>
            <a:r>
              <a:rPr lang="en-US" sz="1400" dirty="0">
                <a:solidFill>
                  <a:schemeClr val="tx1"/>
                </a:solidFill>
              </a:rPr>
              <a:t>, 100 miles from </a:t>
            </a:r>
            <a:r>
              <a:rPr lang="en-US" sz="1400" dirty="0" err="1">
                <a:solidFill>
                  <a:schemeClr val="tx1"/>
                </a:solidFill>
              </a:rPr>
              <a:t>Dorohoi</a:t>
            </a:r>
            <a:r>
              <a:rPr lang="en-US" sz="1400" dirty="0">
                <a:solidFill>
                  <a:schemeClr val="tx1"/>
                </a:solidFill>
              </a:rPr>
              <a:t>. </a:t>
            </a:r>
          </a:p>
          <a:p>
            <a:endParaRPr lang="en-US" sz="1400" dirty="0">
              <a:solidFill>
                <a:schemeClr val="tx1"/>
              </a:solidFill>
            </a:endParaRPr>
          </a:p>
          <a:p>
            <a:r>
              <a:rPr lang="en-US" sz="1400" dirty="0">
                <a:solidFill>
                  <a:schemeClr val="tx1"/>
                </a:solidFill>
              </a:rPr>
              <a:t>Prior to going into hospital, he rented a very modest room in </a:t>
            </a:r>
            <a:r>
              <a:rPr lang="en-US" sz="1400" dirty="0" err="1">
                <a:solidFill>
                  <a:schemeClr val="tx1"/>
                </a:solidFill>
              </a:rPr>
              <a:t>Dorohoi</a:t>
            </a:r>
            <a:r>
              <a:rPr lang="en-US" sz="1400" dirty="0">
                <a:solidFill>
                  <a:schemeClr val="tx1"/>
                </a:solidFill>
              </a:rPr>
              <a:t> but recently asked us to gather all his belongings together and store them for him until he returns. It is too far for us to visit him in hospital but we keep in touch and transfer some money to him each month, so that he can buy what he needs from a shop within the grounds of the hospital. When he is well enough to return to </a:t>
            </a:r>
            <a:r>
              <a:rPr lang="en-US" sz="1400" dirty="0" err="1">
                <a:solidFill>
                  <a:schemeClr val="tx1"/>
                </a:solidFill>
              </a:rPr>
              <a:t>Dorohoi</a:t>
            </a:r>
            <a:r>
              <a:rPr lang="en-US" sz="1400" dirty="0">
                <a:solidFill>
                  <a:schemeClr val="tx1"/>
                </a:solidFill>
              </a:rPr>
              <a:t>, we will help him to find alternative accommodation. </a:t>
            </a:r>
          </a:p>
          <a:p>
            <a:endParaRPr lang="en-US" sz="1400" dirty="0">
              <a:solidFill>
                <a:schemeClr val="tx1"/>
              </a:solidFill>
            </a:endParaRPr>
          </a:p>
          <a:p>
            <a:r>
              <a:rPr lang="en-US" sz="1400" dirty="0">
                <a:solidFill>
                  <a:schemeClr val="tx1"/>
                </a:solidFill>
              </a:rPr>
              <a:t>At the sanatorium, each patient has their own room with a balcony, so that they can benefit from the mountain air. For months, he was oxygen dependent but he assures us that he is gradually improving and can now go outside for walks.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1724" y="4432698"/>
            <a:ext cx="1308035" cy="1772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730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5247E"/>
                </a:solidFill>
              </a:rPr>
              <a:t>An inspirational young man </a:t>
            </a:r>
          </a:p>
        </p:txBody>
      </p:sp>
      <p:sp>
        <p:nvSpPr>
          <p:cNvPr id="3" name="Rectangle 2"/>
          <p:cNvSpPr/>
          <p:nvPr/>
        </p:nvSpPr>
        <p:spPr>
          <a:xfrm>
            <a:off x="304800" y="1524000"/>
            <a:ext cx="8458200" cy="181588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400" b="1" dirty="0">
                <a:solidFill>
                  <a:schemeClr val="tx1"/>
                </a:solidFill>
              </a:rPr>
              <a:t>Another young man </a:t>
            </a:r>
            <a:r>
              <a:rPr lang="en-US" sz="1400" dirty="0">
                <a:solidFill>
                  <a:schemeClr val="tx1"/>
                </a:solidFill>
              </a:rPr>
              <a:t>who</a:t>
            </a:r>
            <a:r>
              <a:rPr lang="en-US" sz="1400" b="1" dirty="0">
                <a:solidFill>
                  <a:schemeClr val="tx1"/>
                </a:solidFill>
              </a:rPr>
              <a:t> </a:t>
            </a:r>
            <a:r>
              <a:rPr lang="en-US" sz="1400" dirty="0">
                <a:solidFill>
                  <a:schemeClr val="tx1"/>
                </a:solidFill>
              </a:rPr>
              <a:t>grew up in the orphanage in </a:t>
            </a:r>
            <a:r>
              <a:rPr lang="en-US" sz="1400" dirty="0" err="1">
                <a:solidFill>
                  <a:schemeClr val="tx1"/>
                </a:solidFill>
              </a:rPr>
              <a:t>Dorohoi</a:t>
            </a:r>
            <a:r>
              <a:rPr lang="en-US" sz="1400" dirty="0">
                <a:solidFill>
                  <a:schemeClr val="tx1"/>
                </a:solidFill>
              </a:rPr>
              <a:t>, followed by the state run apartments in the town, went on to university in </a:t>
            </a:r>
            <a:r>
              <a:rPr lang="en-US" sz="1400" dirty="0" err="1">
                <a:solidFill>
                  <a:schemeClr val="tx1"/>
                </a:solidFill>
              </a:rPr>
              <a:t>Suceava</a:t>
            </a:r>
            <a:r>
              <a:rPr lang="en-US" sz="1400" dirty="0">
                <a:solidFill>
                  <a:schemeClr val="tx1"/>
                </a:solidFill>
              </a:rPr>
              <a:t>, where he graduated with a bachelor’s degree in food industry engineering and a master’s degree in social work. As a student, he lived in a halls of residence belonging to a sixth form school, situated directly behind the university. Having completed his studies, he was employed as a housemaster in the same halls of residence. This was ideal for him, as he was already familiar with the people and the environment. He was also able to have a room in the halls and to eat his main meals in the canteen, which enabled him to save a large part of his monthly salary. He now does an amazing job at looking after 12o teenagers! </a:t>
            </a:r>
          </a:p>
        </p:txBody>
      </p:sp>
      <p:sp>
        <p:nvSpPr>
          <p:cNvPr id="4" name="Rectangle 3"/>
          <p:cNvSpPr/>
          <p:nvPr/>
        </p:nvSpPr>
        <p:spPr>
          <a:xfrm rot="10800000" flipV="1">
            <a:off x="304799" y="3773425"/>
            <a:ext cx="5562600" cy="224676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400" dirty="0">
                <a:solidFill>
                  <a:schemeClr val="tx1"/>
                </a:solidFill>
              </a:rPr>
              <a:t>Each autumn, he </a:t>
            </a:r>
            <a:r>
              <a:rPr lang="en-US" sz="1400" dirty="0" err="1">
                <a:solidFill>
                  <a:schemeClr val="tx1"/>
                </a:solidFill>
              </a:rPr>
              <a:t>organises</a:t>
            </a:r>
            <a:r>
              <a:rPr lang="en-US" sz="1400" dirty="0">
                <a:solidFill>
                  <a:schemeClr val="tx1"/>
                </a:solidFill>
              </a:rPr>
              <a:t> a special activity which involves a number of local high schools. The students donate vegetables and traditional home-made produce which is then distributed to people in need. They also put on a concert of traditional folk music and dance, keeping alive many local Romanian traditions. </a:t>
            </a:r>
          </a:p>
          <a:p>
            <a:endParaRPr lang="en-US" sz="1400" dirty="0">
              <a:solidFill>
                <a:schemeClr val="tx1"/>
              </a:solidFill>
            </a:endParaRPr>
          </a:p>
          <a:p>
            <a:r>
              <a:rPr lang="en-US" sz="1400" dirty="0">
                <a:solidFill>
                  <a:schemeClr val="tx1"/>
                </a:solidFill>
              </a:rPr>
              <a:t>He invites me to attend the concert each year and is clearly very well liked and respected. He has now managed to buy a small apartment in </a:t>
            </a:r>
            <a:r>
              <a:rPr lang="en-US" sz="1400" dirty="0" err="1">
                <a:solidFill>
                  <a:schemeClr val="tx1"/>
                </a:solidFill>
              </a:rPr>
              <a:t>Suceava</a:t>
            </a:r>
            <a:r>
              <a:rPr lang="en-US" sz="1400" dirty="0">
                <a:solidFill>
                  <a:schemeClr val="tx1"/>
                </a:solidFill>
              </a:rPr>
              <a:t>, consisting of one small room and a bathroom, which is a remarkable achievement for anyone of his age.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079" y="3790378"/>
            <a:ext cx="2438400" cy="2318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6759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5247E"/>
                </a:solidFill>
              </a:rPr>
              <a:t>Church orchestra</a:t>
            </a:r>
          </a:p>
        </p:txBody>
      </p:sp>
      <p:pic>
        <p:nvPicPr>
          <p:cNvPr id="1026" name="Picture 2" descr="C:\Users\User\Desktop\462583544_1556308171681157_157417512060271771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111" y="3178966"/>
            <a:ext cx="1832089" cy="134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178967"/>
            <a:ext cx="1822627" cy="134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9055" y="4730694"/>
            <a:ext cx="2085544" cy="1509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5850" y="4606719"/>
            <a:ext cx="811954" cy="6371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0999" y="1752600"/>
            <a:ext cx="4419601" cy="427809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600" dirty="0">
                <a:solidFill>
                  <a:schemeClr val="tx1"/>
                </a:solidFill>
              </a:rPr>
              <a:t>The </a:t>
            </a:r>
            <a:r>
              <a:rPr lang="en-US" sz="1600" b="1" dirty="0">
                <a:solidFill>
                  <a:schemeClr val="tx1"/>
                </a:solidFill>
              </a:rPr>
              <a:t>church orchestra </a:t>
            </a:r>
            <a:r>
              <a:rPr lang="en-US" sz="1600" dirty="0">
                <a:solidFill>
                  <a:schemeClr val="tx1"/>
                </a:solidFill>
              </a:rPr>
              <a:t>has had a good year. We were very grateful to be able to buy new alto and tenor instruments, as well as a set of 20 tuned hand bells. As the children can read music, they are already able to play hymns in two voices on the bells.</a:t>
            </a:r>
          </a:p>
          <a:p>
            <a:endParaRPr lang="en-US" sz="1600" dirty="0">
              <a:solidFill>
                <a:schemeClr val="tx1"/>
              </a:solidFill>
            </a:endParaRPr>
          </a:p>
          <a:p>
            <a:r>
              <a:rPr lang="en-US" sz="1600" dirty="0">
                <a:solidFill>
                  <a:schemeClr val="tx1"/>
                </a:solidFill>
              </a:rPr>
              <a:t>New songs this year have included “I Vow To Thee My Country”, “Highland Cathedral” and “Joy to the World”!</a:t>
            </a:r>
          </a:p>
          <a:p>
            <a:endParaRPr lang="en-US" sz="1600" dirty="0">
              <a:solidFill>
                <a:schemeClr val="tx1"/>
              </a:solidFill>
            </a:endParaRPr>
          </a:p>
          <a:p>
            <a:r>
              <a:rPr lang="en-US" sz="1600" dirty="0">
                <a:solidFill>
                  <a:schemeClr val="tx1"/>
                </a:solidFill>
              </a:rPr>
              <a:t>During the summer we played in the courtyard of the original orphanage building in </a:t>
            </a:r>
            <a:r>
              <a:rPr lang="en-US" sz="1600" dirty="0" err="1">
                <a:solidFill>
                  <a:schemeClr val="tx1"/>
                </a:solidFill>
              </a:rPr>
              <a:t>Dersca</a:t>
            </a:r>
            <a:r>
              <a:rPr lang="en-US" sz="1600" dirty="0">
                <a:solidFill>
                  <a:schemeClr val="tx1"/>
                </a:solidFill>
              </a:rPr>
              <a:t>, which is now home to adults with learning disabilities. We also played a selection of Jewish music at a new history museum which has opened in </a:t>
            </a:r>
            <a:r>
              <a:rPr lang="en-US" sz="1600" dirty="0" err="1">
                <a:solidFill>
                  <a:schemeClr val="tx1"/>
                </a:solidFill>
              </a:rPr>
              <a:t>Siret</a:t>
            </a:r>
            <a:r>
              <a:rPr lang="en-US" sz="1600" dirty="0">
                <a:solidFill>
                  <a:schemeClr val="tx1"/>
                </a:solidFill>
              </a:rPr>
              <a:t>.     </a:t>
            </a:r>
          </a:p>
        </p:txBody>
      </p:sp>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2633" y="1404257"/>
            <a:ext cx="2203438" cy="163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47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5247E"/>
                </a:solidFill>
              </a:rPr>
              <a:t>Wendy and Dave’s visit in May 2024</a:t>
            </a:r>
          </a:p>
        </p:txBody>
      </p:sp>
      <p:sp>
        <p:nvSpPr>
          <p:cNvPr id="3" name="Rectangle 2"/>
          <p:cNvSpPr/>
          <p:nvPr/>
        </p:nvSpPr>
        <p:spPr>
          <a:xfrm>
            <a:off x="3657600" y="1828800"/>
            <a:ext cx="5105400" cy="375487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endParaRPr lang="en-US" sz="1400" dirty="0">
              <a:solidFill>
                <a:schemeClr val="tx1"/>
              </a:solidFill>
            </a:endParaRPr>
          </a:p>
          <a:p>
            <a:r>
              <a:rPr lang="en-US" sz="1400" dirty="0">
                <a:solidFill>
                  <a:schemeClr val="tx1"/>
                </a:solidFill>
              </a:rPr>
              <a:t>One of the things that Wendy, Dave and I did together during their visit in May 2024, was to go to the hospital in </a:t>
            </a:r>
            <a:r>
              <a:rPr lang="en-US" sz="1400" dirty="0" err="1">
                <a:solidFill>
                  <a:schemeClr val="tx1"/>
                </a:solidFill>
              </a:rPr>
              <a:t>Botosani</a:t>
            </a:r>
            <a:r>
              <a:rPr lang="en-US" sz="1400" dirty="0">
                <a:solidFill>
                  <a:schemeClr val="tx1"/>
                </a:solidFill>
              </a:rPr>
              <a:t> to visit two young adults, who were both receiving treatment there at the time. </a:t>
            </a:r>
          </a:p>
          <a:p>
            <a:endParaRPr lang="en-US" sz="1400" dirty="0">
              <a:solidFill>
                <a:schemeClr val="tx1"/>
              </a:solidFill>
            </a:endParaRPr>
          </a:p>
          <a:p>
            <a:r>
              <a:rPr lang="en-US" sz="1400" dirty="0">
                <a:solidFill>
                  <a:schemeClr val="tx1"/>
                </a:solidFill>
              </a:rPr>
              <a:t>Our visit took place on a bench by the hospital gate, so that we didn’t have to explain to anyone what was happening, but it meant so much to both of the young people. </a:t>
            </a:r>
          </a:p>
          <a:p>
            <a:endParaRPr lang="en-US" sz="1400" dirty="0">
              <a:solidFill>
                <a:schemeClr val="tx1"/>
              </a:solidFill>
            </a:endParaRPr>
          </a:p>
          <a:p>
            <a:r>
              <a:rPr lang="en-US" sz="1400" dirty="0">
                <a:solidFill>
                  <a:schemeClr val="tx1"/>
                </a:solidFill>
              </a:rPr>
              <a:t>Just the thought that Wendy and Dave had kept in touch for so long and had flown from England specifically to visit and encourage them, is still so special to them. This connection is priceless and something which gives them self confidence and dignity, not just for a particular moment in time but on the days when things are tough and nobody comes to visit.</a:t>
            </a:r>
          </a:p>
          <a:p>
            <a:endParaRPr lang="en-US" sz="1400" dirty="0">
              <a:solidFill>
                <a:schemeClr val="tx1"/>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45572"/>
            <a:ext cx="2830928" cy="2865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406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35247E"/>
                </a:solidFill>
              </a:rPr>
              <a:t>Pippa</a:t>
            </a:r>
            <a:r>
              <a:rPr lang="en-US" b="1" dirty="0">
                <a:solidFill>
                  <a:srgbClr val="35247E"/>
                </a:solidFill>
              </a:rPr>
              <a:t> Williams</a:t>
            </a:r>
          </a:p>
        </p:txBody>
      </p:sp>
      <p:sp>
        <p:nvSpPr>
          <p:cNvPr id="3" name="Rectangle 2"/>
          <p:cNvSpPr/>
          <p:nvPr/>
        </p:nvSpPr>
        <p:spPr>
          <a:xfrm>
            <a:off x="4953000" y="1600200"/>
            <a:ext cx="3581400" cy="452431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endParaRPr lang="en-US" sz="1600" dirty="0">
              <a:solidFill>
                <a:schemeClr val="tx1"/>
              </a:solidFill>
            </a:endParaRPr>
          </a:p>
          <a:p>
            <a:r>
              <a:rPr lang="en-US" sz="1600" dirty="0">
                <a:solidFill>
                  <a:schemeClr val="tx1"/>
                </a:solidFill>
              </a:rPr>
              <a:t>A special mention and thank you to </a:t>
            </a:r>
            <a:r>
              <a:rPr lang="en-US" sz="1600" dirty="0" err="1">
                <a:solidFill>
                  <a:schemeClr val="tx1"/>
                </a:solidFill>
              </a:rPr>
              <a:t>Pippa</a:t>
            </a:r>
            <a:r>
              <a:rPr lang="en-US" sz="1600" dirty="0">
                <a:solidFill>
                  <a:schemeClr val="tx1"/>
                </a:solidFill>
              </a:rPr>
              <a:t>, who sadly died in November 2024, but who supported the work of Light for Children from the very beginning. </a:t>
            </a:r>
          </a:p>
          <a:p>
            <a:endParaRPr lang="en-US" sz="1600" dirty="0">
              <a:solidFill>
                <a:schemeClr val="tx1"/>
              </a:solidFill>
            </a:endParaRPr>
          </a:p>
          <a:p>
            <a:r>
              <a:rPr lang="en-US" sz="1600" dirty="0">
                <a:solidFill>
                  <a:schemeClr val="tx1"/>
                </a:solidFill>
              </a:rPr>
              <a:t>I met </a:t>
            </a:r>
            <a:r>
              <a:rPr lang="en-US" sz="1600" dirty="0" err="1">
                <a:solidFill>
                  <a:schemeClr val="tx1"/>
                </a:solidFill>
              </a:rPr>
              <a:t>Pippa</a:t>
            </a:r>
            <a:r>
              <a:rPr lang="en-US" sz="1600" dirty="0">
                <a:solidFill>
                  <a:schemeClr val="tx1"/>
                </a:solidFill>
              </a:rPr>
              <a:t> when I worked briefly at the Benefits Agency in </a:t>
            </a:r>
            <a:r>
              <a:rPr lang="en-US" sz="1600" dirty="0" err="1">
                <a:solidFill>
                  <a:schemeClr val="tx1"/>
                </a:solidFill>
              </a:rPr>
              <a:t>Cannock</a:t>
            </a:r>
            <a:r>
              <a:rPr lang="en-US" sz="1600" dirty="0">
                <a:solidFill>
                  <a:schemeClr val="tx1"/>
                </a:solidFill>
              </a:rPr>
              <a:t> between 1996-1999 and she remained a kind, faithful friend, even after moving out of the local area to live in Wales. </a:t>
            </a:r>
          </a:p>
          <a:p>
            <a:endParaRPr lang="en-US" sz="1600" dirty="0">
              <a:solidFill>
                <a:schemeClr val="tx1"/>
              </a:solidFill>
            </a:endParaRPr>
          </a:p>
          <a:p>
            <a:r>
              <a:rPr lang="en-US" sz="1600" dirty="0" err="1">
                <a:solidFill>
                  <a:schemeClr val="tx1"/>
                </a:solidFill>
              </a:rPr>
              <a:t>Pippa</a:t>
            </a:r>
            <a:r>
              <a:rPr lang="en-US" sz="1600" dirty="0">
                <a:solidFill>
                  <a:schemeClr val="tx1"/>
                </a:solidFill>
              </a:rPr>
              <a:t> was very interested in the Romanian children and also kept in touch regularly with </a:t>
            </a:r>
            <a:r>
              <a:rPr lang="en-US" sz="1600" dirty="0" err="1">
                <a:solidFill>
                  <a:schemeClr val="tx1"/>
                </a:solidFill>
              </a:rPr>
              <a:t>Luminita</a:t>
            </a:r>
            <a:r>
              <a:rPr lang="en-US" sz="1600" dirty="0">
                <a:solidFill>
                  <a:schemeClr val="tx1"/>
                </a:solidFill>
              </a:rPr>
              <a:t>.</a:t>
            </a:r>
          </a:p>
          <a:p>
            <a:endParaRPr lang="en-US" sz="1600" dirty="0">
              <a:solidFill>
                <a:schemeClr val="tx1"/>
              </a:solidFill>
            </a:endParaRPr>
          </a:p>
        </p:txBody>
      </p:sp>
      <p:pic>
        <p:nvPicPr>
          <p:cNvPr id="11266" name="Picture 2" descr="C:\Users\User\Desktop\Pip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1" y="1671244"/>
            <a:ext cx="3131608" cy="4382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68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8">
      <a:dk1>
        <a:srgbClr val="000000"/>
      </a:dk1>
      <a:lt1>
        <a:srgbClr val="FFFFFF"/>
      </a:lt1>
      <a:dk2>
        <a:srgbClr val="46464A"/>
      </a:dk2>
      <a:lt2>
        <a:srgbClr val="FFFF00"/>
      </a:lt2>
      <a:accent1>
        <a:srgbClr val="FFFF00"/>
      </a:accent1>
      <a:accent2>
        <a:srgbClr val="FFFF00"/>
      </a:accent2>
      <a:accent3>
        <a:srgbClr val="BEAE98"/>
      </a:accent3>
      <a:accent4>
        <a:srgbClr val="92A9B9"/>
      </a:accent4>
      <a:accent5>
        <a:srgbClr val="9C8265"/>
      </a:accent5>
      <a:accent6>
        <a:srgbClr val="FFFFFF"/>
      </a:accent6>
      <a:hlink>
        <a:srgbClr val="67AABF"/>
      </a:hlink>
      <a:folHlink>
        <a:srgbClr val="B1B5A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1400</Words>
  <Application>Microsoft Office PowerPoint</Application>
  <PresentationFormat>On-screen Show (4:3)</PresentationFormat>
  <Paragraphs>71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Georgia</vt:lpstr>
      <vt:lpstr>Wingdings</vt:lpstr>
      <vt:lpstr>Wingdings 2</vt:lpstr>
      <vt:lpstr>Civic</vt:lpstr>
      <vt:lpstr>PowerPoint Presentation</vt:lpstr>
      <vt:lpstr>Introduction</vt:lpstr>
      <vt:lpstr>State run apartments in Dorohoi</vt:lpstr>
      <vt:lpstr>PowerPoint Presentation</vt:lpstr>
      <vt:lpstr>Support for those in hospital</vt:lpstr>
      <vt:lpstr>An inspirational young man </vt:lpstr>
      <vt:lpstr>Church orchestra</vt:lpstr>
      <vt:lpstr>Wendy and Dave’s visit in May 2024</vt:lpstr>
      <vt:lpstr>Pippa Williams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Wendy Barnsley</cp:lastModifiedBy>
  <cp:revision>120</cp:revision>
  <dcterms:created xsi:type="dcterms:W3CDTF">2025-02-01T13:51:44Z</dcterms:created>
  <dcterms:modified xsi:type="dcterms:W3CDTF">2025-06-27T14:32:03Z</dcterms:modified>
</cp:coreProperties>
</file>