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4"/>
  </p:notesMasterIdLst>
  <p:sldIdLst>
    <p:sldId id="256" r:id="rId2"/>
    <p:sldId id="257" r:id="rId3"/>
    <p:sldId id="261" r:id="rId4"/>
    <p:sldId id="264" r:id="rId5"/>
    <p:sldId id="262" r:id="rId6"/>
    <p:sldId id="269" r:id="rId7"/>
    <p:sldId id="266" r:id="rId8"/>
    <p:sldId id="276" r:id="rId9"/>
    <p:sldId id="275" r:id="rId10"/>
    <p:sldId id="258" r:id="rId11"/>
    <p:sldId id="268"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85" autoAdjust="0"/>
  </p:normalViewPr>
  <p:slideViewPr>
    <p:cSldViewPr>
      <p:cViewPr varScale="1">
        <p:scale>
          <a:sx n="90" d="100"/>
          <a:sy n="90" d="100"/>
        </p:scale>
        <p:origin x="5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8A079C-96DF-404A-B4FC-7DEFFD7B48FA}" type="datetimeFigureOut">
              <a:rPr lang="en-US" smtClean="0"/>
              <a:t>3/26/2024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22A07F-C6BA-4531-BF31-8BCEE69DB8F9}" type="slidenum">
              <a:rPr lang="en-US" smtClean="0"/>
              <a:t>‹#›</a:t>
            </a:fld>
            <a:endParaRPr lang="en-US"/>
          </a:p>
        </p:txBody>
      </p:sp>
    </p:spTree>
    <p:extLst>
      <p:ext uri="{BB962C8B-B14F-4D97-AF65-F5344CB8AC3E}">
        <p14:creationId xmlns:p14="http://schemas.microsoft.com/office/powerpoint/2010/main" val="963951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2A07F-C6BA-4531-BF31-8BCEE69DB8F9}" type="slidenum">
              <a:rPr lang="en-US" smtClean="0"/>
              <a:t>11</a:t>
            </a:fld>
            <a:endParaRPr lang="en-US"/>
          </a:p>
        </p:txBody>
      </p:sp>
    </p:spTree>
    <p:extLst>
      <p:ext uri="{BB962C8B-B14F-4D97-AF65-F5344CB8AC3E}">
        <p14:creationId xmlns:p14="http://schemas.microsoft.com/office/powerpoint/2010/main" val="3663328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CD1659A4-955C-4AF1-B0FF-DDF4FDB1F799}" type="datetimeFigureOut">
              <a:rPr lang="en-US" smtClean="0"/>
              <a:t>3/26/2024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A5F3762-3E96-4EB6-9241-4F5C2EDC16A0}"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D1659A4-955C-4AF1-B0FF-DDF4FDB1F799}"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F3762-3E96-4EB6-9241-4F5C2EDC16A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A5F3762-3E96-4EB6-9241-4F5C2EDC16A0}"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D1659A4-955C-4AF1-B0FF-DDF4FDB1F799}"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CD1659A4-955C-4AF1-B0FF-DDF4FDB1F799}"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A5F3762-3E96-4EB6-9241-4F5C2EDC16A0}"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D1659A4-955C-4AF1-B0FF-DDF4FDB1F799}" type="datetimeFigureOut">
              <a:rPr lang="en-US" smtClean="0"/>
              <a:t>3/26/2024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A5F3762-3E96-4EB6-9241-4F5C2EDC16A0}"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CD1659A4-955C-4AF1-B0FF-DDF4FDB1F799}" type="datetimeFigureOut">
              <a:rPr lang="en-US" smtClean="0"/>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F3762-3E96-4EB6-9241-4F5C2EDC16A0}"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CD1659A4-955C-4AF1-B0FF-DDF4FDB1F799}" type="datetimeFigureOut">
              <a:rPr lang="en-US" smtClean="0"/>
              <a:t>3/26/2024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A5F3762-3E96-4EB6-9241-4F5C2EDC16A0}"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D1659A4-955C-4AF1-B0FF-DDF4FDB1F799}" type="datetimeFigureOut">
              <a:rPr lang="en-US" smtClean="0"/>
              <a:t>3/26/2024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A5F3762-3E96-4EB6-9241-4F5C2EDC16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D1659A4-955C-4AF1-B0FF-DDF4FDB1F799}" type="datetimeFigureOut">
              <a:rPr lang="en-US" smtClean="0"/>
              <a:t>3/26/2024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A5F3762-3E96-4EB6-9241-4F5C2EDC16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A5F3762-3E96-4EB6-9241-4F5C2EDC16A0}"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D1659A4-955C-4AF1-B0FF-DDF4FDB1F799}" type="datetimeFigureOut">
              <a:rPr lang="en-US" smtClean="0"/>
              <a:t>3/26/2024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A5F3762-3E96-4EB6-9241-4F5C2EDC16A0}"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D1659A4-955C-4AF1-B0FF-DDF4FDB1F799}" type="datetimeFigureOut">
              <a:rPr lang="en-US" smtClean="0"/>
              <a:t>3/26/2024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D1659A4-955C-4AF1-B0FF-DDF4FDB1F799}" type="datetimeFigureOut">
              <a:rPr lang="en-US" smtClean="0"/>
              <a:t>3/26/2024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A5F3762-3E96-4EB6-9241-4F5C2EDC16A0}"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90800" y="2667000"/>
            <a:ext cx="3962400" cy="3429000"/>
          </a:xfrm>
        </p:spPr>
        <p:txBody>
          <a:bodyPr>
            <a:normAutofit/>
          </a:bodyPr>
          <a:lstStyle/>
          <a:p>
            <a:pPr algn="ctr"/>
            <a:r>
              <a:rPr lang="en-US" sz="2200" b="1" dirty="0">
                <a:solidFill>
                  <a:schemeClr val="tx1"/>
                </a:solidFill>
              </a:rPr>
              <a:t>AGM Report</a:t>
            </a:r>
          </a:p>
          <a:p>
            <a:pPr algn="ctr"/>
            <a:r>
              <a:rPr lang="en-US" sz="1800" b="1" dirty="0">
                <a:solidFill>
                  <a:schemeClr val="tx1"/>
                </a:solidFill>
              </a:rPr>
              <a:t>29</a:t>
            </a:r>
            <a:r>
              <a:rPr lang="en-US" sz="1800" b="1" baseline="30000" dirty="0">
                <a:solidFill>
                  <a:schemeClr val="tx1"/>
                </a:solidFill>
              </a:rPr>
              <a:t>th</a:t>
            </a:r>
            <a:r>
              <a:rPr lang="en-US" sz="1800" b="1" dirty="0">
                <a:solidFill>
                  <a:schemeClr val="tx1"/>
                </a:solidFill>
              </a:rPr>
              <a:t> January 2024</a:t>
            </a:r>
            <a:endParaRPr lang="en-US" sz="4800" b="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609600"/>
            <a:ext cx="3424200" cy="11139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C:\Users\User\Desktop\Photos for Steve\8. Background\Dersca sunflow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4191" y="3810000"/>
            <a:ext cx="2134618" cy="18154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251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510" y="304800"/>
            <a:ext cx="8506690"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dirty="0"/>
              <a:t>New LFC logo and website</a:t>
            </a:r>
          </a:p>
          <a:p>
            <a:endParaRPr lang="en-US" dirty="0"/>
          </a:p>
          <a:p>
            <a:r>
              <a:rPr lang="en-US" sz="1600" dirty="0"/>
              <a:t>During the summer months, Dave, Steve and I worked together (online) to prepare the content of the new </a:t>
            </a:r>
            <a:r>
              <a:rPr lang="en-US" sz="1600" b="1" dirty="0"/>
              <a:t>LIGHT FOR CHILDREN website</a:t>
            </a:r>
            <a:r>
              <a:rPr lang="en-US" sz="1600" dirty="0"/>
              <a:t>. We are very grateful to </a:t>
            </a:r>
            <a:r>
              <a:rPr lang="en-US" sz="1600" b="1" dirty="0"/>
              <a:t>Steve Powell </a:t>
            </a:r>
            <a:r>
              <a:rPr lang="en-US" sz="1600" dirty="0"/>
              <a:t>from</a:t>
            </a:r>
            <a:r>
              <a:rPr lang="en-US" sz="1600" b="1" dirty="0"/>
              <a:t> </a:t>
            </a:r>
            <a:r>
              <a:rPr lang="en-US" sz="1600" b="1" i="1" dirty="0"/>
              <a:t>Fellowship Studios, </a:t>
            </a:r>
            <a:r>
              <a:rPr lang="en-US" sz="1600" b="1" i="1" dirty="0" err="1"/>
              <a:t>Rugeley</a:t>
            </a:r>
            <a:r>
              <a:rPr lang="en-US" sz="1600" dirty="0"/>
              <a:t>, for designing the website and for keeping it up to date with news and announcements.  </a:t>
            </a:r>
          </a:p>
        </p:txBody>
      </p:sp>
      <p:pic>
        <p:nvPicPr>
          <p:cNvPr id="3074" name="Picture 2" descr="C:\Users\User\Desktop\422430582_3653806224936538_128795165310757552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491" y="2753858"/>
            <a:ext cx="2542968" cy="1297384"/>
          </a:xfrm>
          <a:prstGeom prst="rect">
            <a:avLst/>
          </a:prstGeom>
          <a:ln/>
        </p:spPr>
        <p:style>
          <a:lnRef idx="1">
            <a:schemeClr val="accent2"/>
          </a:lnRef>
          <a:fillRef idx="2">
            <a:schemeClr val="accent2"/>
          </a:fillRef>
          <a:effectRef idx="1">
            <a:schemeClr val="accent2"/>
          </a:effectRef>
          <a:fontRef idx="minor">
            <a:schemeClr val="dk1"/>
          </a:fontRef>
        </p:style>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350" y="2480419"/>
            <a:ext cx="2590800" cy="3176816"/>
          </a:xfrm>
          <a:prstGeom prst="rect">
            <a:avLst/>
          </a:prstGeom>
          <a:ln/>
        </p:spPr>
        <p:style>
          <a:lnRef idx="1">
            <a:schemeClr val="accent2"/>
          </a:lnRef>
          <a:fillRef idx="2">
            <a:schemeClr val="accent2"/>
          </a:fillRef>
          <a:effectRef idx="1">
            <a:schemeClr val="accent2"/>
          </a:effectRef>
          <a:fontRef idx="minor">
            <a:schemeClr val="dk1"/>
          </a:fontRef>
        </p:style>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139335"/>
            <a:ext cx="2667000" cy="1924050"/>
          </a:xfrm>
          <a:prstGeom prst="rect">
            <a:avLst/>
          </a:prstGeom>
          <a:ln/>
        </p:spPr>
        <p:style>
          <a:lnRef idx="1">
            <a:schemeClr val="accent2"/>
          </a:lnRef>
          <a:fillRef idx="2">
            <a:schemeClr val="accent2"/>
          </a:fillRef>
          <a:effectRef idx="1">
            <a:schemeClr val="accent2"/>
          </a:effectRef>
          <a:fontRef idx="minor">
            <a:schemeClr val="dk1"/>
          </a:fontRef>
        </p:style>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491" y="4495798"/>
            <a:ext cx="2542968" cy="91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684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361649446_800451231542550_8979112583955690913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366403"/>
            <a:ext cx="1762084" cy="22929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C:\Users\User\Desktop\374990777_1078900766467243_7012369196197562312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1366403"/>
            <a:ext cx="1779499" cy="22905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304800"/>
            <a:ext cx="854719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800" b="1" dirty="0" err="1"/>
              <a:t>Dersca</a:t>
            </a:r>
            <a:r>
              <a:rPr lang="en-US" sz="2800" b="1" dirty="0"/>
              <a:t> orphanage – the original children</a:t>
            </a:r>
          </a:p>
        </p:txBody>
      </p:sp>
      <p:sp>
        <p:nvSpPr>
          <p:cNvPr id="5" name="Rectangle 4"/>
          <p:cNvSpPr/>
          <p:nvPr/>
        </p:nvSpPr>
        <p:spPr>
          <a:xfrm>
            <a:off x="304800" y="4114800"/>
            <a:ext cx="8382000"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600" dirty="0"/>
              <a:t>As we were working on the </a:t>
            </a:r>
            <a:r>
              <a:rPr lang="en-US" sz="1600" b="1" dirty="0"/>
              <a:t>website </a:t>
            </a:r>
            <a:r>
              <a:rPr lang="en-US" sz="1600" dirty="0"/>
              <a:t>and thinking about how everything began, </a:t>
            </a:r>
            <a:r>
              <a:rPr lang="en-US" sz="1600" dirty="0" err="1"/>
              <a:t>Costel</a:t>
            </a:r>
            <a:r>
              <a:rPr lang="en-US" sz="1600" dirty="0"/>
              <a:t> and I went back to </a:t>
            </a:r>
            <a:r>
              <a:rPr lang="en-US" sz="1600" b="1" dirty="0" err="1"/>
              <a:t>Dersca</a:t>
            </a:r>
            <a:r>
              <a:rPr lang="en-US" sz="1600" dirty="0"/>
              <a:t> to take some photographs of the outside of what was the original orphanage building. The orphanage closed in 2001 and later reopened as a home for adults with special needs.</a:t>
            </a:r>
          </a:p>
          <a:p>
            <a:endParaRPr lang="en-US" sz="1600" dirty="0"/>
          </a:p>
          <a:p>
            <a:r>
              <a:rPr lang="en-US" sz="1600" dirty="0"/>
              <a:t>We are thankful to be in touch with many of the </a:t>
            </a:r>
            <a:r>
              <a:rPr lang="en-US" sz="1600" b="1" dirty="0"/>
              <a:t>original children</a:t>
            </a:r>
            <a:r>
              <a:rPr lang="en-US" sz="1600" dirty="0"/>
              <a:t>,</a:t>
            </a:r>
            <a:r>
              <a:rPr lang="en-US" sz="1600" b="1" dirty="0"/>
              <a:t> </a:t>
            </a:r>
            <a:r>
              <a:rPr lang="en-US" sz="1600" dirty="0"/>
              <a:t>who are now in their thirties.  </a:t>
            </a:r>
          </a:p>
        </p:txBody>
      </p:sp>
      <p:pic>
        <p:nvPicPr>
          <p:cNvPr id="2050" name="Picture 2" descr="C:\Users\User\Desktop\415664946_1078197096807648_1862842750874933395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8859" y="1366403"/>
            <a:ext cx="3519080" cy="22781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992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458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800" b="1" dirty="0"/>
              <a:t>Thank you!</a:t>
            </a:r>
          </a:p>
        </p:txBody>
      </p:sp>
      <p:sp>
        <p:nvSpPr>
          <p:cNvPr id="3" name="Rectangle 2"/>
          <p:cNvSpPr/>
          <p:nvPr/>
        </p:nvSpPr>
        <p:spPr>
          <a:xfrm>
            <a:off x="381000" y="1371600"/>
            <a:ext cx="8458199" cy="280076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600" dirty="0"/>
              <a:t>We would like to take this opportunity to say </a:t>
            </a:r>
            <a:r>
              <a:rPr lang="en-US" sz="1600" b="1" dirty="0"/>
              <a:t>thank you </a:t>
            </a:r>
            <a:r>
              <a:rPr lang="en-US" sz="1600" dirty="0"/>
              <a:t>for your amazing support over so many years, without which, none of what we have shared here would have been possible.</a:t>
            </a:r>
          </a:p>
          <a:p>
            <a:endParaRPr lang="en-US" sz="1600" dirty="0"/>
          </a:p>
          <a:p>
            <a:r>
              <a:rPr lang="en-US" sz="1600" dirty="0"/>
              <a:t>A special thank you to the </a:t>
            </a:r>
            <a:r>
              <a:rPr lang="en-US" sz="1600" b="1" dirty="0"/>
              <a:t>LFC committee </a:t>
            </a:r>
            <a:r>
              <a:rPr lang="en-US" sz="1600" dirty="0"/>
              <a:t>who have remained endlessly faithful to us from the beginning.</a:t>
            </a:r>
          </a:p>
          <a:p>
            <a:endParaRPr lang="en-US" sz="1600" dirty="0"/>
          </a:p>
          <a:p>
            <a:r>
              <a:rPr lang="en-US" sz="1600" b="1" dirty="0"/>
              <a:t>A special mention this evening to both Bob Baxter and Margaret </a:t>
            </a:r>
            <a:r>
              <a:rPr lang="en-US" sz="1600" b="1" dirty="0" err="1"/>
              <a:t>Barnsley</a:t>
            </a:r>
            <a:r>
              <a:rPr lang="en-US" sz="1600" b="1" dirty="0"/>
              <a:t>, both of whom have very sadly died during January 2024. We are so grateful for all the support that they have given to us over many years. We will continue to remember them with great affection.</a:t>
            </a:r>
          </a:p>
          <a:p>
            <a:r>
              <a:rPr lang="en-US" sz="1600" dirty="0"/>
              <a:t>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7437" y="4572001"/>
            <a:ext cx="2295254" cy="15273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352" y="4572000"/>
            <a:ext cx="2350224" cy="15639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3343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598" y="1524000"/>
            <a:ext cx="5832725" cy="4343400"/>
          </a:xfrm>
          <a:prstGeom prst="rect">
            <a:avLst/>
          </a:prstGeom>
          <a:ln/>
        </p:spPr>
        <p:style>
          <a:lnRef idx="2">
            <a:schemeClr val="accent1"/>
          </a:lnRef>
          <a:fillRef idx="1">
            <a:schemeClr val="lt1"/>
          </a:fillRef>
          <a:effectRef idx="0">
            <a:schemeClr val="accent1"/>
          </a:effectRef>
          <a:fontRef idx="minor">
            <a:schemeClr val="dk1"/>
          </a:fontRef>
        </p:style>
      </p:pic>
      <p:sp>
        <p:nvSpPr>
          <p:cNvPr id="4" name="Rectangle 3"/>
          <p:cNvSpPr/>
          <p:nvPr/>
        </p:nvSpPr>
        <p:spPr>
          <a:xfrm>
            <a:off x="304800" y="304800"/>
            <a:ext cx="85344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dirty="0"/>
              <a:t>A review of the work carried out by </a:t>
            </a:r>
            <a:r>
              <a:rPr lang="en-US" b="1" dirty="0"/>
              <a:t>LIGHT FOR CHILDREN </a:t>
            </a:r>
          </a:p>
          <a:p>
            <a:pPr algn="ctr"/>
            <a:r>
              <a:rPr lang="en-US" dirty="0"/>
              <a:t>in and around </a:t>
            </a:r>
            <a:r>
              <a:rPr lang="en-US" b="1" dirty="0"/>
              <a:t>DOROHOI </a:t>
            </a:r>
            <a:r>
              <a:rPr lang="en-US" dirty="0"/>
              <a:t>in</a:t>
            </a:r>
            <a:r>
              <a:rPr lang="en-US" b="1" dirty="0"/>
              <a:t> </a:t>
            </a:r>
            <a:r>
              <a:rPr lang="en-US" dirty="0"/>
              <a:t>northeast Romania, during </a:t>
            </a:r>
            <a:r>
              <a:rPr lang="en-US" b="1" dirty="0"/>
              <a:t>2023</a:t>
            </a:r>
            <a:r>
              <a:rPr lang="en-US" dirty="0"/>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496" y="1524000"/>
            <a:ext cx="2139950" cy="213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User\Desktop\432365916_1214732056166968_4224276104254119832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038600"/>
            <a:ext cx="2033743" cy="14612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Down Arrow 14"/>
          <p:cNvSpPr/>
          <p:nvPr/>
        </p:nvSpPr>
        <p:spPr>
          <a:xfrm>
            <a:off x="6248400" y="3695700"/>
            <a:ext cx="242316" cy="48920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57572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05799"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800" b="1" dirty="0"/>
              <a:t>Children living in state run apartments</a:t>
            </a:r>
          </a:p>
        </p:txBody>
      </p:sp>
      <p:sp>
        <p:nvSpPr>
          <p:cNvPr id="3" name="Rectangle 2"/>
          <p:cNvSpPr/>
          <p:nvPr/>
        </p:nvSpPr>
        <p:spPr>
          <a:xfrm>
            <a:off x="380999" y="1219200"/>
            <a:ext cx="8305799"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400" dirty="0"/>
              <a:t>As in previous years, our priority has been to support the children and young people living in state care in </a:t>
            </a:r>
            <a:r>
              <a:rPr lang="en-US" sz="1400" dirty="0" err="1"/>
              <a:t>Dorohoi</a:t>
            </a:r>
            <a:r>
              <a:rPr lang="en-US" sz="1400" dirty="0"/>
              <a:t>. We have continued to pay for their </a:t>
            </a:r>
            <a:r>
              <a:rPr lang="en-US" sz="1400" b="1" dirty="0"/>
              <a:t>prescribed medication, medical tests, first aid and sunscreen products, optician appointments, glasses and dental care.</a:t>
            </a:r>
          </a:p>
          <a:p>
            <a:endParaRPr lang="en-US" sz="1400" b="1" dirty="0"/>
          </a:p>
          <a:p>
            <a:r>
              <a:rPr lang="en-US" sz="1400" dirty="0"/>
              <a:t>We have encouraged the children to be  as </a:t>
            </a:r>
            <a:r>
              <a:rPr lang="en-US" sz="1400" b="1" dirty="0"/>
              <a:t>active  as possible</a:t>
            </a:r>
            <a:r>
              <a:rPr lang="en-US" sz="1400" dirty="0"/>
              <a:t>, providing suitable clothing, footwear and equipment for </a:t>
            </a:r>
            <a:r>
              <a:rPr lang="en-US" sz="1400" b="1" dirty="0"/>
              <a:t>football, swimming and karate</a:t>
            </a:r>
            <a:r>
              <a:rPr lang="en-US" sz="1400" dirty="0"/>
              <a:t>, as well as paying monthly subscriptions to a local sports club for those committed to attending weekly training sessions.</a:t>
            </a:r>
          </a:p>
          <a:p>
            <a:endParaRPr lang="en-US" sz="1400" dirty="0"/>
          </a:p>
          <a:p>
            <a:r>
              <a:rPr lang="en-US" sz="1400" dirty="0"/>
              <a:t>On several occasions we have proudly supported a group of children from the apartments who have competed in </a:t>
            </a:r>
            <a:r>
              <a:rPr lang="en-US" sz="1400" b="1" dirty="0"/>
              <a:t>dance and performing arts festivals and competitions</a:t>
            </a:r>
            <a:r>
              <a:rPr lang="en-US" sz="1400" dirty="0"/>
              <a:t> around the country.  </a:t>
            </a:r>
          </a:p>
          <a:p>
            <a:endParaRPr lang="en-US" sz="1400" dirty="0"/>
          </a:p>
          <a:p>
            <a:r>
              <a:rPr lang="en-US" sz="1400" dirty="0"/>
              <a:t>We have funded </a:t>
            </a:r>
            <a:r>
              <a:rPr lang="en-US" sz="1400" b="1" dirty="0"/>
              <a:t>school books </a:t>
            </a:r>
            <a:r>
              <a:rPr lang="en-US" sz="1400" dirty="0"/>
              <a:t>as required.</a:t>
            </a:r>
          </a:p>
        </p:txBody>
      </p:sp>
      <p:pic>
        <p:nvPicPr>
          <p:cNvPr id="9218" name="Picture 2" descr="C:\Users\User\Desktop\Photos for Steve\1. Medication\medic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361" y="4229092"/>
            <a:ext cx="2504768" cy="18201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19" name="Picture 3" descr="C:\Users\User\Desktop\Photos for Steve\1. Medication\suncre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3808" y="4229092"/>
            <a:ext cx="2720180" cy="18201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0" name="Picture 4" descr="C:\Users\User\Desktop\Photos for Steve\3. Sport and music\Sport\football boot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4185808"/>
            <a:ext cx="2514600" cy="19067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859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381999"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800" b="1" dirty="0"/>
              <a:t>Christmas</a:t>
            </a:r>
          </a:p>
        </p:txBody>
      </p:sp>
      <p:sp>
        <p:nvSpPr>
          <p:cNvPr id="3" name="Rectangle 2"/>
          <p:cNvSpPr/>
          <p:nvPr/>
        </p:nvSpPr>
        <p:spPr>
          <a:xfrm>
            <a:off x="685800" y="1371601"/>
            <a:ext cx="4343400" cy="452431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endParaRPr lang="en-US" sz="1600" dirty="0"/>
          </a:p>
          <a:p>
            <a:r>
              <a:rPr lang="en-US" sz="1600" dirty="0"/>
              <a:t>For </a:t>
            </a:r>
            <a:r>
              <a:rPr lang="en-US" sz="1600" b="1" dirty="0"/>
              <a:t>Christmas 2022 </a:t>
            </a:r>
            <a:r>
              <a:rPr lang="en-US" sz="1600" dirty="0"/>
              <a:t>we prepared small gifts of fruit, juice and chocolate for all the children and young people living in the state-run apartments, which they received on 6</a:t>
            </a:r>
            <a:r>
              <a:rPr lang="en-US" sz="1600" baseline="30000" dirty="0"/>
              <a:t>th</a:t>
            </a:r>
            <a:r>
              <a:rPr lang="en-US" sz="1600" dirty="0"/>
              <a:t> December, on St. Nicholas’ Day. </a:t>
            </a:r>
          </a:p>
          <a:p>
            <a:endParaRPr lang="en-US" sz="1600" dirty="0"/>
          </a:p>
          <a:p>
            <a:r>
              <a:rPr lang="en-US" sz="1600" dirty="0"/>
              <a:t>We also </a:t>
            </a:r>
            <a:r>
              <a:rPr lang="en-US" sz="1600" b="1" dirty="0"/>
              <a:t>supported events </a:t>
            </a:r>
            <a:r>
              <a:rPr lang="en-US" sz="1600" dirty="0"/>
              <a:t>being </a:t>
            </a:r>
            <a:r>
              <a:rPr lang="en-US" sz="1600" dirty="0" err="1"/>
              <a:t>organised</a:t>
            </a:r>
            <a:r>
              <a:rPr lang="en-US" sz="1600" dirty="0"/>
              <a:t> by other local charities for the same young people, often providing </a:t>
            </a:r>
            <a:r>
              <a:rPr lang="en-US" sz="1600" b="1" dirty="0"/>
              <a:t>refreshments</a:t>
            </a:r>
            <a:r>
              <a:rPr lang="en-US" sz="1600" dirty="0"/>
              <a:t> and/ or making arrangements for a suitable venue to be used.</a:t>
            </a:r>
          </a:p>
          <a:p>
            <a:endParaRPr lang="en-US" sz="1600" dirty="0"/>
          </a:p>
          <a:p>
            <a:r>
              <a:rPr lang="en-US" sz="1600" dirty="0"/>
              <a:t>For the young people from </a:t>
            </a:r>
            <a:r>
              <a:rPr lang="en-US" sz="1600" dirty="0" err="1"/>
              <a:t>Dorohoi</a:t>
            </a:r>
            <a:r>
              <a:rPr lang="en-US" sz="1600" dirty="0"/>
              <a:t> Baptist Church and other local village churches we </a:t>
            </a:r>
            <a:r>
              <a:rPr lang="en-US" sz="1600" dirty="0" err="1"/>
              <a:t>organised</a:t>
            </a:r>
            <a:r>
              <a:rPr lang="en-US" sz="1600" dirty="0"/>
              <a:t> a special evening celebration on </a:t>
            </a:r>
            <a:r>
              <a:rPr lang="en-US" sz="1600" b="1" dirty="0"/>
              <a:t>23</a:t>
            </a:r>
            <a:r>
              <a:rPr lang="en-US" sz="1600" b="1" baseline="30000" dirty="0"/>
              <a:t>rd</a:t>
            </a:r>
            <a:r>
              <a:rPr lang="en-US" sz="1600" b="1" dirty="0"/>
              <a:t> December 2023.</a:t>
            </a:r>
          </a:p>
          <a:p>
            <a:endParaRPr lang="en-US" sz="1600" b="1" dirty="0"/>
          </a:p>
        </p:txBody>
      </p:sp>
      <p:pic>
        <p:nvPicPr>
          <p:cNvPr id="10243" name="Picture 3" descr="C:\Users\User\Desktop\410027633_3546706385598568_1364846879838462718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371601"/>
            <a:ext cx="2908961" cy="21817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4" name="Picture 4" descr="C:\Users\User\Desktop\422305081_1400625237215178_3860009877273944980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2050" y="3865912"/>
            <a:ext cx="2895600" cy="20449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371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5344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800" b="1" dirty="0"/>
              <a:t>University sponsorship</a:t>
            </a:r>
          </a:p>
        </p:txBody>
      </p:sp>
      <p:sp>
        <p:nvSpPr>
          <p:cNvPr id="3" name="Rectangle 2"/>
          <p:cNvSpPr/>
          <p:nvPr/>
        </p:nvSpPr>
        <p:spPr>
          <a:xfrm rot="10800000" flipV="1">
            <a:off x="3276600" y="3890422"/>
            <a:ext cx="5105400" cy="2062103"/>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sz="1600" b="1" i="1" dirty="0">
                <a:solidFill>
                  <a:schemeClr val="tx1"/>
                </a:solidFill>
              </a:rPr>
              <a:t>“I would like to express my heartfelt gratitude to you for the invaluable support provided throughout my academic journey. Your dedication to assisting students like myself has been truly remarkable. Thank you for your unwavering commitment to empowering students and making a meaningful difference in our lives.”</a:t>
            </a:r>
          </a:p>
        </p:txBody>
      </p:sp>
      <p:sp>
        <p:nvSpPr>
          <p:cNvPr id="4" name="Rectangle 3"/>
          <p:cNvSpPr/>
          <p:nvPr/>
        </p:nvSpPr>
        <p:spPr>
          <a:xfrm>
            <a:off x="304800" y="1143000"/>
            <a:ext cx="8534400"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600" dirty="0"/>
              <a:t>We have continued to provide monthly sponsorship for a number of  </a:t>
            </a:r>
            <a:r>
              <a:rPr lang="en-US" sz="1600" b="1" dirty="0"/>
              <a:t>university students</a:t>
            </a:r>
            <a:r>
              <a:rPr lang="en-US" sz="1600" dirty="0"/>
              <a:t>, either from the care system or from local families. Each of the students has a </a:t>
            </a:r>
            <a:r>
              <a:rPr lang="en-US" sz="1600" b="1" dirty="0"/>
              <a:t>remarkable story.</a:t>
            </a:r>
            <a:endParaRPr lang="en-US" sz="1600" dirty="0"/>
          </a:p>
          <a:p>
            <a:r>
              <a:rPr lang="en-US" sz="1600" dirty="0"/>
              <a:t> </a:t>
            </a:r>
          </a:p>
          <a:p>
            <a:r>
              <a:rPr lang="en-US" sz="1600" dirty="0"/>
              <a:t>After sixth form, one </a:t>
            </a:r>
            <a:r>
              <a:rPr lang="en-US" sz="1600" b="1" dirty="0"/>
              <a:t>young man </a:t>
            </a:r>
            <a:r>
              <a:rPr lang="en-US" sz="1600" dirty="0"/>
              <a:t>went on to university, where he is now in the final year of his teaching degree. He is also very involved with the university orchestra and is a students’ advocate. During university holidays he gladly returns to play in our orchestra and often has a short sermon prepared to share with the church. These are his own words of thanks to you (sent to me in English)…….</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785359"/>
            <a:ext cx="1905000" cy="22722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148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5344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800" b="1" dirty="0"/>
              <a:t>Medical support</a:t>
            </a:r>
          </a:p>
        </p:txBody>
      </p:sp>
      <p:sp>
        <p:nvSpPr>
          <p:cNvPr id="3" name="Rectangle 2"/>
          <p:cNvSpPr/>
          <p:nvPr/>
        </p:nvSpPr>
        <p:spPr>
          <a:xfrm rot="10800000" flipV="1">
            <a:off x="990600" y="3803263"/>
            <a:ext cx="3581398" cy="2062103"/>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sz="1600" b="1" i="1" dirty="0">
                <a:solidFill>
                  <a:schemeClr val="tx1"/>
                </a:solidFill>
              </a:rPr>
              <a:t>“I just wanted to say that I am deeply thankful to you and the headquarters of the association for your willingness to help me in this medical issue. It means the world to me. And you really help me to see "with new eyes“, to use a metaphor.” </a:t>
            </a:r>
          </a:p>
        </p:txBody>
      </p:sp>
      <p:sp>
        <p:nvSpPr>
          <p:cNvPr id="4" name="Rectangle 3"/>
          <p:cNvSpPr/>
          <p:nvPr/>
        </p:nvSpPr>
        <p:spPr>
          <a:xfrm>
            <a:off x="304800" y="1066800"/>
            <a:ext cx="8534399"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600" dirty="0"/>
              <a:t>During 2023, we were able to offer financial support to many people for medical reasons.</a:t>
            </a:r>
          </a:p>
          <a:p>
            <a:endParaRPr lang="en-US" sz="1600" dirty="0"/>
          </a:p>
          <a:p>
            <a:r>
              <a:rPr lang="en-US" sz="1600" dirty="0"/>
              <a:t>During the year, we were contacted by a young man from </a:t>
            </a:r>
            <a:r>
              <a:rPr lang="en-US" sz="1600" dirty="0" err="1"/>
              <a:t>Dorohoi</a:t>
            </a:r>
            <a:r>
              <a:rPr lang="en-US" sz="1600" dirty="0"/>
              <a:t> who had been advised to have </a:t>
            </a:r>
            <a:r>
              <a:rPr lang="en-US" sz="1600" b="1" dirty="0"/>
              <a:t>laser eye surgery </a:t>
            </a:r>
            <a:r>
              <a:rPr lang="en-US" sz="1600" dirty="0"/>
              <a:t>abroad</a:t>
            </a:r>
            <a:r>
              <a:rPr lang="en-US" sz="1600" b="1" dirty="0"/>
              <a:t> </a:t>
            </a:r>
            <a:r>
              <a:rPr lang="en-US" sz="1600" dirty="0"/>
              <a:t>and was unable to cover the full cost himself. We were very pleased to be able to help him. </a:t>
            </a:r>
          </a:p>
          <a:p>
            <a:endParaRPr lang="en-US" sz="1600" dirty="0"/>
          </a:p>
          <a:p>
            <a:r>
              <a:rPr lang="en-US" sz="1600" dirty="0"/>
              <a:t>He is delighted with the results and is now able to see very well without glasses. </a:t>
            </a:r>
          </a:p>
          <a:p>
            <a:endParaRPr lang="en-US" sz="1600" dirty="0"/>
          </a:p>
          <a:p>
            <a:r>
              <a:rPr lang="en-US" sz="1600" dirty="0"/>
              <a:t>These are his own words (sent to me in English)…..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882047"/>
            <a:ext cx="3200400" cy="19045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7354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458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800" b="1" dirty="0"/>
              <a:t>Orchestra</a:t>
            </a:r>
          </a:p>
        </p:txBody>
      </p:sp>
      <p:pic>
        <p:nvPicPr>
          <p:cNvPr id="2050" name="Picture 2" descr="C:\Users\User\Desktop\422581493_1801067043650838_6070290066855768101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6087" y="3951838"/>
            <a:ext cx="3888025" cy="21888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1219200"/>
            <a:ext cx="8458200"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600" dirty="0"/>
              <a:t>Our </a:t>
            </a:r>
            <a:r>
              <a:rPr lang="en-US" sz="1600" b="1" dirty="0"/>
              <a:t>church orchestra </a:t>
            </a:r>
            <a:r>
              <a:rPr lang="en-US" sz="1600" dirty="0"/>
              <a:t>is so much more than a music ensemble.  It is about friendship, experiences, learning to be patient and enjoying seeing your </a:t>
            </a:r>
            <a:r>
              <a:rPr lang="en-US" sz="1600" dirty="0" err="1"/>
              <a:t>neighbour</a:t>
            </a:r>
            <a:r>
              <a:rPr lang="en-US" sz="1600" dirty="0"/>
              <a:t> thrive.</a:t>
            </a:r>
          </a:p>
          <a:p>
            <a:endParaRPr lang="en-US" sz="1600" dirty="0"/>
          </a:p>
          <a:p>
            <a:r>
              <a:rPr lang="en-US" sz="1600" dirty="0"/>
              <a:t>This year, we continued to add new songs to our repertoire, including </a:t>
            </a:r>
            <a:r>
              <a:rPr lang="en-US" sz="1600" b="1" dirty="0"/>
              <a:t>“God Save the King” </a:t>
            </a:r>
            <a:r>
              <a:rPr lang="en-US" sz="1600" dirty="0"/>
              <a:t>in May 2023 and </a:t>
            </a:r>
            <a:r>
              <a:rPr lang="en-US" sz="1600" b="1" dirty="0"/>
              <a:t>“Behold our God”</a:t>
            </a:r>
            <a:r>
              <a:rPr lang="en-US" sz="1600" dirty="0"/>
              <a:t>, a powerful worship song based on Isaiah 40 v 12-14.</a:t>
            </a:r>
          </a:p>
          <a:p>
            <a:endParaRPr lang="en-US" sz="1600" dirty="0"/>
          </a:p>
          <a:p>
            <a:r>
              <a:rPr lang="en-US" sz="1600" dirty="0"/>
              <a:t>During 2023, we welcomed </a:t>
            </a:r>
            <a:r>
              <a:rPr lang="en-US" sz="1600" b="1" dirty="0"/>
              <a:t>6 new members </a:t>
            </a:r>
            <a:r>
              <a:rPr lang="en-US" sz="1600" dirty="0"/>
              <a:t>to the orchestra, five of whom are aged between 6 and 8 years old.  They are learning to read music and have already been able to play several simple songs in the church, together with the older children. </a:t>
            </a:r>
          </a:p>
        </p:txBody>
      </p:sp>
    </p:spTree>
    <p:extLst>
      <p:ext uri="{BB962C8B-B14F-4D97-AF65-F5344CB8AC3E}">
        <p14:creationId xmlns:p14="http://schemas.microsoft.com/office/powerpoint/2010/main" val="3687242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2207" y="3536134"/>
            <a:ext cx="1750793" cy="22933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536134"/>
            <a:ext cx="1637176" cy="22933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525542"/>
            <a:ext cx="2446372" cy="23039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525542"/>
            <a:ext cx="2057400" cy="23039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00" y="457198"/>
            <a:ext cx="8382000"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600" dirty="0"/>
              <a:t>During the year, we gave the young teenagers their own </a:t>
            </a:r>
            <a:r>
              <a:rPr lang="en-US" sz="1600" b="1" dirty="0"/>
              <a:t>devotionals </a:t>
            </a:r>
            <a:r>
              <a:rPr lang="en-US" sz="1600" dirty="0"/>
              <a:t>and were also able to provide copies of </a:t>
            </a:r>
            <a:r>
              <a:rPr lang="en-US" sz="1600" b="1" dirty="0"/>
              <a:t>“The Five Love Languages of Teenagers – The Secret to Loving Teenagers Effectively”</a:t>
            </a:r>
            <a:r>
              <a:rPr lang="en-US" sz="1600" dirty="0"/>
              <a:t>, </a:t>
            </a:r>
            <a:r>
              <a:rPr lang="en-US" sz="1600" b="1" dirty="0"/>
              <a:t>by Gary Chapman</a:t>
            </a:r>
            <a:r>
              <a:rPr lang="en-US" sz="1600" dirty="0"/>
              <a:t>, to each family with teenagers in the church.</a:t>
            </a:r>
          </a:p>
          <a:p>
            <a:endParaRPr lang="en-US" sz="1600" dirty="0"/>
          </a:p>
          <a:p>
            <a:r>
              <a:rPr lang="en-US" sz="1600" dirty="0"/>
              <a:t>At the beginning of  September, we took the orchestra on a </a:t>
            </a:r>
            <a:r>
              <a:rPr lang="en-US" sz="1600" b="1" dirty="0"/>
              <a:t>daytrip to the mountains</a:t>
            </a:r>
            <a:r>
              <a:rPr lang="en-US" sz="1600" dirty="0"/>
              <a:t>, where they took a chairlift to the top of a mountain to see magnificent views, hired quadracycles and learned to scale a climbing wall. For some of the children, this was their only opportunity to leave Dorohoi and spend time in the countryside during the three month school summer holiday.</a:t>
            </a:r>
          </a:p>
        </p:txBody>
      </p:sp>
    </p:spTree>
    <p:extLst>
      <p:ext uri="{BB962C8B-B14F-4D97-AF65-F5344CB8AC3E}">
        <p14:creationId xmlns:p14="http://schemas.microsoft.com/office/powerpoint/2010/main" val="2042795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User\Desktop\360087645_862144262232761_4529431621787759424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5016" y="1417320"/>
            <a:ext cx="2325736" cy="20940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1" name="Picture 5" descr="C:\Users\User\Desktop\422378977_298171236594087_8738198192587366908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4636" y="3810000"/>
            <a:ext cx="2296116" cy="23387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12058" y="381000"/>
            <a:ext cx="852714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800" b="1" dirty="0"/>
              <a:t>Afterschool music</a:t>
            </a:r>
          </a:p>
        </p:txBody>
      </p:sp>
      <p:sp>
        <p:nvSpPr>
          <p:cNvPr id="3" name="Rectangle 2"/>
          <p:cNvSpPr/>
          <p:nvPr/>
        </p:nvSpPr>
        <p:spPr>
          <a:xfrm>
            <a:off x="685800" y="1447800"/>
            <a:ext cx="4114800" cy="403187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endParaRPr lang="en-US" sz="1600" dirty="0"/>
          </a:p>
          <a:p>
            <a:r>
              <a:rPr lang="en-US" sz="1600" dirty="0"/>
              <a:t>I have continued to teach a group of children to play the recorder at a Christian school in </a:t>
            </a:r>
            <a:r>
              <a:rPr lang="en-US" sz="1600" dirty="0" err="1"/>
              <a:t>Dorohoi</a:t>
            </a:r>
            <a:r>
              <a:rPr lang="en-US" sz="1600" dirty="0"/>
              <a:t>, as part of their afterschool program.</a:t>
            </a:r>
          </a:p>
          <a:p>
            <a:endParaRPr lang="en-US" sz="1600" dirty="0"/>
          </a:p>
          <a:p>
            <a:r>
              <a:rPr lang="en-US" sz="1600" dirty="0"/>
              <a:t>The children are improving all the time and I do hope that during the coming year, they will have the opportunity to play alongside the church orchestra.</a:t>
            </a:r>
          </a:p>
          <a:p>
            <a:endParaRPr lang="en-US" sz="1600" dirty="0"/>
          </a:p>
          <a:p>
            <a:r>
              <a:rPr lang="en-US" sz="1600" dirty="0"/>
              <a:t>The children were very excited to be able to play Christmas carols this winter and one of the boys even came to play for us in our apartment on Christmas Eve! </a:t>
            </a:r>
          </a:p>
          <a:p>
            <a:endParaRPr lang="en-US" sz="1600" dirty="0"/>
          </a:p>
        </p:txBody>
      </p:sp>
    </p:spTree>
    <p:extLst>
      <p:ext uri="{BB962C8B-B14F-4D97-AF65-F5344CB8AC3E}">
        <p14:creationId xmlns:p14="http://schemas.microsoft.com/office/powerpoint/2010/main" val="41377957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993</TotalTime>
  <Words>1159</Words>
  <Application>Microsoft Office PowerPoint</Application>
  <PresentationFormat>On-screen Show (4:3)</PresentationFormat>
  <Paragraphs>64</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Georgia</vt:lpstr>
      <vt:lpstr>Wingdings</vt:lpstr>
      <vt:lpstr>Wingdings 2</vt:lpstr>
      <vt:lpstr>Civic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davebarnsley6@gmail.com</cp:lastModifiedBy>
  <cp:revision>92</cp:revision>
  <dcterms:created xsi:type="dcterms:W3CDTF">2024-01-27T17:05:17Z</dcterms:created>
  <dcterms:modified xsi:type="dcterms:W3CDTF">2024-03-26T10:09:40Z</dcterms:modified>
</cp:coreProperties>
</file>