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64" r:id="rId5"/>
    <p:sldId id="270" r:id="rId6"/>
    <p:sldId id="272" r:id="rId7"/>
    <p:sldId id="275" r:id="rId8"/>
    <p:sldId id="276" r:id="rId9"/>
    <p:sldId id="269" r:id="rId10"/>
    <p:sldId id="273" r:id="rId11"/>
    <p:sldId id="277" r:id="rId12"/>
    <p:sldId id="265" r:id="rId13"/>
    <p:sldId id="268"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5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9B00D0-3B6D-4D15-919C-489CF8CF1CEA}"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A9940-9807-41F9-B436-FF347433EABE}" type="slidenum">
              <a:rPr lang="en-US" smtClean="0"/>
              <a:t>‹#›</a:t>
            </a:fld>
            <a:endParaRPr lang="en-US"/>
          </a:p>
        </p:txBody>
      </p:sp>
    </p:spTree>
    <p:extLst>
      <p:ext uri="{BB962C8B-B14F-4D97-AF65-F5344CB8AC3E}">
        <p14:creationId xmlns:p14="http://schemas.microsoft.com/office/powerpoint/2010/main" val="349339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9B00D0-3B6D-4D15-919C-489CF8CF1CEA}"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A9940-9807-41F9-B436-FF347433EABE}" type="slidenum">
              <a:rPr lang="en-US" smtClean="0"/>
              <a:t>‹#›</a:t>
            </a:fld>
            <a:endParaRPr lang="en-US"/>
          </a:p>
        </p:txBody>
      </p:sp>
    </p:spTree>
    <p:extLst>
      <p:ext uri="{BB962C8B-B14F-4D97-AF65-F5344CB8AC3E}">
        <p14:creationId xmlns:p14="http://schemas.microsoft.com/office/powerpoint/2010/main" val="100767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9B00D0-3B6D-4D15-919C-489CF8CF1CEA}"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A9940-9807-41F9-B436-FF347433EABE}" type="slidenum">
              <a:rPr lang="en-US" smtClean="0"/>
              <a:t>‹#›</a:t>
            </a:fld>
            <a:endParaRPr lang="en-US"/>
          </a:p>
        </p:txBody>
      </p:sp>
    </p:spTree>
    <p:extLst>
      <p:ext uri="{BB962C8B-B14F-4D97-AF65-F5344CB8AC3E}">
        <p14:creationId xmlns:p14="http://schemas.microsoft.com/office/powerpoint/2010/main" val="298308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9B00D0-3B6D-4D15-919C-489CF8CF1CEA}"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A9940-9807-41F9-B436-FF347433EABE}" type="slidenum">
              <a:rPr lang="en-US" smtClean="0"/>
              <a:t>‹#›</a:t>
            </a:fld>
            <a:endParaRPr lang="en-US"/>
          </a:p>
        </p:txBody>
      </p:sp>
    </p:spTree>
    <p:extLst>
      <p:ext uri="{BB962C8B-B14F-4D97-AF65-F5344CB8AC3E}">
        <p14:creationId xmlns:p14="http://schemas.microsoft.com/office/powerpoint/2010/main" val="40201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9B00D0-3B6D-4D15-919C-489CF8CF1CEA}"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A9940-9807-41F9-B436-FF347433EABE}" type="slidenum">
              <a:rPr lang="en-US" smtClean="0"/>
              <a:t>‹#›</a:t>
            </a:fld>
            <a:endParaRPr lang="en-US"/>
          </a:p>
        </p:txBody>
      </p:sp>
    </p:spTree>
    <p:extLst>
      <p:ext uri="{BB962C8B-B14F-4D97-AF65-F5344CB8AC3E}">
        <p14:creationId xmlns:p14="http://schemas.microsoft.com/office/powerpoint/2010/main" val="408994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9B00D0-3B6D-4D15-919C-489CF8CF1CEA}"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A9940-9807-41F9-B436-FF347433EABE}" type="slidenum">
              <a:rPr lang="en-US" smtClean="0"/>
              <a:t>‹#›</a:t>
            </a:fld>
            <a:endParaRPr lang="en-US"/>
          </a:p>
        </p:txBody>
      </p:sp>
    </p:spTree>
    <p:extLst>
      <p:ext uri="{BB962C8B-B14F-4D97-AF65-F5344CB8AC3E}">
        <p14:creationId xmlns:p14="http://schemas.microsoft.com/office/powerpoint/2010/main" val="245739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9B00D0-3B6D-4D15-919C-489CF8CF1CEA}" type="datetimeFigureOut">
              <a:rPr lang="en-US" smtClean="0"/>
              <a:t>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A9940-9807-41F9-B436-FF347433EABE}" type="slidenum">
              <a:rPr lang="en-US" smtClean="0"/>
              <a:t>‹#›</a:t>
            </a:fld>
            <a:endParaRPr lang="en-US"/>
          </a:p>
        </p:txBody>
      </p:sp>
    </p:spTree>
    <p:extLst>
      <p:ext uri="{BB962C8B-B14F-4D97-AF65-F5344CB8AC3E}">
        <p14:creationId xmlns:p14="http://schemas.microsoft.com/office/powerpoint/2010/main" val="306856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9B00D0-3B6D-4D15-919C-489CF8CF1CEA}" type="datetimeFigureOut">
              <a:rPr lang="en-US" smtClean="0"/>
              <a:t>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1A9940-9807-41F9-B436-FF347433EABE}" type="slidenum">
              <a:rPr lang="en-US" smtClean="0"/>
              <a:t>‹#›</a:t>
            </a:fld>
            <a:endParaRPr lang="en-US"/>
          </a:p>
        </p:txBody>
      </p:sp>
    </p:spTree>
    <p:extLst>
      <p:ext uri="{BB962C8B-B14F-4D97-AF65-F5344CB8AC3E}">
        <p14:creationId xmlns:p14="http://schemas.microsoft.com/office/powerpoint/2010/main" val="71203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B00D0-3B6D-4D15-919C-489CF8CF1CEA}" type="datetimeFigureOut">
              <a:rPr lang="en-US" smtClean="0"/>
              <a:t>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1A9940-9807-41F9-B436-FF347433EABE}" type="slidenum">
              <a:rPr lang="en-US" smtClean="0"/>
              <a:t>‹#›</a:t>
            </a:fld>
            <a:endParaRPr lang="en-US"/>
          </a:p>
        </p:txBody>
      </p:sp>
    </p:spTree>
    <p:extLst>
      <p:ext uri="{BB962C8B-B14F-4D97-AF65-F5344CB8AC3E}">
        <p14:creationId xmlns:p14="http://schemas.microsoft.com/office/powerpoint/2010/main" val="69182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B00D0-3B6D-4D15-919C-489CF8CF1CEA}"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A9940-9807-41F9-B436-FF347433EABE}" type="slidenum">
              <a:rPr lang="en-US" smtClean="0"/>
              <a:t>‹#›</a:t>
            </a:fld>
            <a:endParaRPr lang="en-US"/>
          </a:p>
        </p:txBody>
      </p:sp>
    </p:spTree>
    <p:extLst>
      <p:ext uri="{BB962C8B-B14F-4D97-AF65-F5344CB8AC3E}">
        <p14:creationId xmlns:p14="http://schemas.microsoft.com/office/powerpoint/2010/main" val="202793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B00D0-3B6D-4D15-919C-489CF8CF1CEA}"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A9940-9807-41F9-B436-FF347433EABE}" type="slidenum">
              <a:rPr lang="en-US" smtClean="0"/>
              <a:t>‹#›</a:t>
            </a:fld>
            <a:endParaRPr lang="en-US"/>
          </a:p>
        </p:txBody>
      </p:sp>
    </p:spTree>
    <p:extLst>
      <p:ext uri="{BB962C8B-B14F-4D97-AF65-F5344CB8AC3E}">
        <p14:creationId xmlns:p14="http://schemas.microsoft.com/office/powerpoint/2010/main" val="278657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B00D0-3B6D-4D15-919C-489CF8CF1CEA}" type="datetimeFigureOut">
              <a:rPr lang="en-US" smtClean="0"/>
              <a:t>1/30/2022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A9940-9807-41F9-B436-FF347433EABE}" type="slidenum">
              <a:rPr lang="en-US" smtClean="0"/>
              <a:t>‹#›</a:t>
            </a:fld>
            <a:endParaRPr lang="en-US"/>
          </a:p>
        </p:txBody>
      </p:sp>
    </p:spTree>
    <p:extLst>
      <p:ext uri="{BB962C8B-B14F-4D97-AF65-F5344CB8AC3E}">
        <p14:creationId xmlns:p14="http://schemas.microsoft.com/office/powerpoint/2010/main" val="134966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2163762"/>
          </a:xfrm>
          <a:scene3d>
            <a:camera prst="orthographicFront"/>
            <a:lightRig rig="threePt" dir="t"/>
          </a:scene3d>
          <a:sp3d>
            <a:bevelT w="139700" h="139700" prst="divot"/>
          </a:sp3d>
        </p:spPr>
        <p:style>
          <a:lnRef idx="1">
            <a:schemeClr val="accent3"/>
          </a:lnRef>
          <a:fillRef idx="3">
            <a:schemeClr val="accent3"/>
          </a:fillRef>
          <a:effectRef idx="2">
            <a:schemeClr val="accent3"/>
          </a:effectRef>
          <a:fontRef idx="minor">
            <a:schemeClr val="lt1"/>
          </a:fontRef>
        </p:style>
        <p:txBody>
          <a:bodyPr>
            <a:normAutofit/>
          </a:bodyPr>
          <a:lstStyle/>
          <a:p>
            <a:r>
              <a:rPr lang="en-US" b="1" dirty="0">
                <a:solidFill>
                  <a:schemeClr val="tx1"/>
                </a:solidFill>
              </a:rPr>
              <a:t>LIGHT FOR CHILDREN</a:t>
            </a:r>
            <a:br>
              <a:rPr lang="en-US" b="1" dirty="0">
                <a:solidFill>
                  <a:schemeClr val="tx1"/>
                </a:solidFill>
              </a:rPr>
            </a:br>
            <a:r>
              <a:rPr lang="en-US" b="1" dirty="0">
                <a:solidFill>
                  <a:schemeClr val="tx1"/>
                </a:solidFill>
              </a:rPr>
              <a:t>Report</a:t>
            </a:r>
            <a:br>
              <a:rPr lang="en-US" b="1" dirty="0">
                <a:solidFill>
                  <a:schemeClr val="tx1"/>
                </a:solidFill>
              </a:rPr>
            </a:br>
            <a:r>
              <a:rPr lang="en-US" b="1" dirty="0">
                <a:solidFill>
                  <a:schemeClr val="tx1"/>
                </a:solidFill>
              </a:rPr>
              <a:t>January 2022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3124200"/>
            <a:ext cx="2713037"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10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b="1" dirty="0">
                <a:solidFill>
                  <a:schemeClr val="tx1"/>
                </a:solidFill>
              </a:rPr>
              <a:t>Young adults</a:t>
            </a:r>
          </a:p>
        </p:txBody>
      </p:sp>
      <p:sp>
        <p:nvSpPr>
          <p:cNvPr id="4" name="Content Placeholder 3"/>
          <p:cNvSpPr>
            <a:spLocks noGrp="1"/>
          </p:cNvSpPr>
          <p:nvPr>
            <p:ph sz="half" idx="4294967295"/>
          </p:nvPr>
        </p:nvSpPr>
        <p:spPr>
          <a:xfrm>
            <a:off x="4495800" y="1600200"/>
            <a:ext cx="4343400" cy="4876800"/>
          </a:xfrm>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endParaRPr lang="en-US" dirty="0"/>
          </a:p>
          <a:p>
            <a:r>
              <a:rPr lang="en-US" dirty="0"/>
              <a:t>We have continued to support a number of </a:t>
            </a:r>
            <a:r>
              <a:rPr lang="en-US" b="1" dirty="0"/>
              <a:t>young adults who have left the care system </a:t>
            </a:r>
            <a:r>
              <a:rPr lang="en-US" dirty="0"/>
              <a:t>and now live independently.  Several of them continue to need help each year when applying for disability living benefits and when needing medical care. </a:t>
            </a:r>
          </a:p>
          <a:p>
            <a:endParaRPr lang="en-US" dirty="0"/>
          </a:p>
          <a:p>
            <a:r>
              <a:rPr lang="en-US" dirty="0"/>
              <a:t>In 2021, </a:t>
            </a:r>
            <a:r>
              <a:rPr lang="en-US" b="1" dirty="0"/>
              <a:t>one of our young men</a:t>
            </a:r>
            <a:r>
              <a:rPr lang="en-US" dirty="0"/>
              <a:t> moved into a brand new council property, a spacious one -roomed apartment in </a:t>
            </a:r>
            <a:r>
              <a:rPr lang="en-US" dirty="0" err="1"/>
              <a:t>Dorohoi</a:t>
            </a:r>
            <a:r>
              <a:rPr lang="en-US" dirty="0"/>
              <a:t>.</a:t>
            </a:r>
          </a:p>
          <a:p>
            <a:endParaRPr lang="en-US" dirty="0"/>
          </a:p>
          <a:p>
            <a:r>
              <a:rPr lang="en-US" dirty="0"/>
              <a:t>He is absolutely thrilled and has been able to furnish his new home beautifully. As a keen guitar player, a priority for him was to have his own microphone and music stand for rehearsals!</a:t>
            </a:r>
          </a:p>
          <a:p>
            <a:endParaRPr lang="en-US" dirty="0"/>
          </a:p>
          <a:p>
            <a:r>
              <a:rPr lang="en-US" dirty="0"/>
              <a:t>As a charity, our priority was to buy him an </a:t>
            </a:r>
            <a:r>
              <a:rPr lang="en-US" b="1" dirty="0"/>
              <a:t>automatic washing machine!</a:t>
            </a:r>
            <a:endParaRPr lang="en-US" dirty="0"/>
          </a:p>
          <a:p>
            <a:endParaRPr lang="en-US" dirty="0"/>
          </a:p>
          <a:p>
            <a:r>
              <a:rPr lang="en-US" dirty="0"/>
              <a:t>He needed support to make contracts with the gas, electricity and water companies and is now feeling very settled in his new home.</a:t>
            </a:r>
          </a:p>
        </p:txBody>
      </p:sp>
      <p:pic>
        <p:nvPicPr>
          <p:cNvPr id="3" name="Picture 2">
            <a:extLst>
              <a:ext uri="{FF2B5EF4-FFF2-40B4-BE49-F238E27FC236}">
                <a16:creationId xmlns:a16="http://schemas.microsoft.com/office/drawing/2014/main" id="{54F99E55-7BEE-41FA-AAD5-0742DD6E0049}"/>
              </a:ext>
            </a:extLst>
          </p:cNvPr>
          <p:cNvPicPr>
            <a:picLocks noChangeAspect="1"/>
          </p:cNvPicPr>
          <p:nvPr/>
        </p:nvPicPr>
        <p:blipFill>
          <a:blip r:embed="rId2"/>
          <a:stretch>
            <a:fillRect/>
          </a:stretch>
        </p:blipFill>
        <p:spPr>
          <a:xfrm>
            <a:off x="304800" y="1676400"/>
            <a:ext cx="3930429" cy="2212250"/>
          </a:xfrm>
          <a:prstGeom prst="rect">
            <a:avLst/>
          </a:prstGeom>
        </p:spPr>
      </p:pic>
      <p:pic>
        <p:nvPicPr>
          <p:cNvPr id="5" name="Picture 4">
            <a:extLst>
              <a:ext uri="{FF2B5EF4-FFF2-40B4-BE49-F238E27FC236}">
                <a16:creationId xmlns:a16="http://schemas.microsoft.com/office/drawing/2014/main" id="{478AE66F-D419-44E7-83AD-946C18973232}"/>
              </a:ext>
            </a:extLst>
          </p:cNvPr>
          <p:cNvPicPr>
            <a:picLocks noChangeAspect="1"/>
          </p:cNvPicPr>
          <p:nvPr/>
        </p:nvPicPr>
        <p:blipFill>
          <a:blip r:embed="rId3"/>
          <a:stretch>
            <a:fillRect/>
          </a:stretch>
        </p:blipFill>
        <p:spPr>
          <a:xfrm>
            <a:off x="1219200" y="4314092"/>
            <a:ext cx="1929008" cy="2133600"/>
          </a:xfrm>
          <a:prstGeom prst="rect">
            <a:avLst/>
          </a:prstGeom>
        </p:spPr>
      </p:pic>
    </p:spTree>
    <p:extLst>
      <p:ext uri="{BB962C8B-B14F-4D97-AF65-F5344CB8AC3E}">
        <p14:creationId xmlns:p14="http://schemas.microsoft.com/office/powerpoint/2010/main" val="26605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lstStyle/>
          <a:p>
            <a:r>
              <a:rPr lang="en-US" b="1" dirty="0">
                <a:solidFill>
                  <a:schemeClr val="tx1"/>
                </a:solidFill>
              </a:rPr>
              <a:t>Sense of community</a:t>
            </a:r>
          </a:p>
        </p:txBody>
      </p:sp>
      <p:sp>
        <p:nvSpPr>
          <p:cNvPr id="3" name="Content Placeholder 2"/>
          <p:cNvSpPr>
            <a:spLocks noGrp="1"/>
          </p:cNvSpPr>
          <p:nvPr>
            <p:ph sz="half" idx="1"/>
          </p:nvPr>
        </p:nvSpPr>
        <p:spPr>
          <a:xfrm>
            <a:off x="457200" y="1524000"/>
            <a:ext cx="4038600" cy="4953000"/>
          </a:xfrm>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endParaRPr lang="en-US" dirty="0"/>
          </a:p>
          <a:p>
            <a:r>
              <a:rPr lang="en-US" dirty="0"/>
              <a:t>We have been privileged to be able to keep in touch with a large number of the children whom we met 25 years ago, in either </a:t>
            </a:r>
            <a:r>
              <a:rPr lang="en-US" dirty="0" err="1"/>
              <a:t>Dersca</a:t>
            </a:r>
            <a:r>
              <a:rPr lang="en-US" dirty="0"/>
              <a:t>, </a:t>
            </a:r>
            <a:r>
              <a:rPr lang="en-US" dirty="0" err="1"/>
              <a:t>Dorohoi</a:t>
            </a:r>
            <a:r>
              <a:rPr lang="en-US" dirty="0"/>
              <a:t> or </a:t>
            </a:r>
            <a:r>
              <a:rPr lang="en-US" dirty="0" err="1"/>
              <a:t>Botosani</a:t>
            </a:r>
            <a:r>
              <a:rPr lang="en-US" dirty="0"/>
              <a:t>.</a:t>
            </a:r>
          </a:p>
          <a:p>
            <a:endParaRPr lang="en-US" dirty="0"/>
          </a:p>
          <a:p>
            <a:r>
              <a:rPr lang="en-US" dirty="0"/>
              <a:t>Over the years, we have shared every possible experience with them, including the excitement of celebrating their birthdays, the challenges of school life, the joy of baptisms, graduations, their weddings and the birth of their children, searching for homes for them to rent and then helping them to renovate and decorate properties .</a:t>
            </a:r>
          </a:p>
          <a:p>
            <a:endParaRPr lang="en-US" dirty="0"/>
          </a:p>
          <a:p>
            <a:r>
              <a:rPr lang="en-US" dirty="0"/>
              <a:t>We have also been there for those young people who have endured long term suffering as a result of life threatening illnesses and have felt the unimaginable sorrow of seeing a number of them lose their lives far too soon.</a:t>
            </a:r>
          </a:p>
          <a:p>
            <a:endParaRPr lang="en-US" dirty="0"/>
          </a:p>
          <a:p>
            <a:r>
              <a:rPr lang="en-US" dirty="0"/>
              <a:t>What has struck us time and time again is the overwhelming sense of community that exists between these  young people, very few of whom are blood relatives. Whilst some have remained local to us in the county of </a:t>
            </a:r>
            <a:r>
              <a:rPr lang="en-US" dirty="0" err="1"/>
              <a:t>Botosani</a:t>
            </a:r>
            <a:r>
              <a:rPr lang="en-US" dirty="0"/>
              <a:t>, others have moved to work abroad in different European countries. With the help of the internet we have been able to keep in touch and I’m sure that we will always share a very special bond.   </a:t>
            </a:r>
          </a:p>
        </p:txBody>
      </p:sp>
      <p:sp>
        <p:nvSpPr>
          <p:cNvPr id="4" name="Content Placeholder 3"/>
          <p:cNvSpPr>
            <a:spLocks noGrp="1"/>
          </p:cNvSpPr>
          <p:nvPr>
            <p:ph sz="half" idx="2"/>
          </p:nvPr>
        </p:nvSpPr>
        <p:spPr>
          <a:xfrm>
            <a:off x="4648200" y="1524000"/>
            <a:ext cx="4038600" cy="4953000"/>
          </a:xfrm>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endParaRPr lang="en-US" dirty="0"/>
          </a:p>
          <a:p>
            <a:r>
              <a:rPr lang="en-US" dirty="0"/>
              <a:t>Earlier this month we lost a very dear young lady who has always been the cornerstone of this  group of young people. She really did represent everything that we love and admire about the children and  young people here. </a:t>
            </a:r>
          </a:p>
          <a:p>
            <a:endParaRPr lang="en-US" dirty="0"/>
          </a:p>
          <a:p>
            <a:r>
              <a:rPr lang="en-US" dirty="0"/>
              <a:t>Her funeral was  unlike any other, with over one hundred people  in attendance, including several of the doctors and nurses who had cared for her over the years. Three priests led the service and the priest who paid tribute to her life became emotional when he  spoke of her kindness , her courage and the lives that she had touched. </a:t>
            </a:r>
          </a:p>
          <a:p>
            <a:endParaRPr lang="en-US" dirty="0"/>
          </a:p>
          <a:p>
            <a:r>
              <a:rPr lang="en-US" dirty="0"/>
              <a:t>We feel beyond privileged to be part of their community. </a:t>
            </a:r>
          </a:p>
        </p:txBody>
      </p:sp>
      <p:pic>
        <p:nvPicPr>
          <p:cNvPr id="5" name="Picture 4">
            <a:extLst>
              <a:ext uri="{FF2B5EF4-FFF2-40B4-BE49-F238E27FC236}">
                <a16:creationId xmlns:a16="http://schemas.microsoft.com/office/drawing/2014/main" id="{624623B1-982D-4F95-9020-048C4E830E58}"/>
              </a:ext>
            </a:extLst>
          </p:cNvPr>
          <p:cNvPicPr>
            <a:picLocks noChangeAspect="1"/>
          </p:cNvPicPr>
          <p:nvPr/>
        </p:nvPicPr>
        <p:blipFill>
          <a:blip r:embed="rId2"/>
          <a:stretch>
            <a:fillRect/>
          </a:stretch>
        </p:blipFill>
        <p:spPr>
          <a:xfrm>
            <a:off x="5105400" y="4648200"/>
            <a:ext cx="3048000" cy="1712976"/>
          </a:xfrm>
          <a:prstGeom prst="rect">
            <a:avLst/>
          </a:prstGeom>
        </p:spPr>
      </p:pic>
    </p:spTree>
    <p:extLst>
      <p:ext uri="{BB962C8B-B14F-4D97-AF65-F5344CB8AC3E}">
        <p14:creationId xmlns:p14="http://schemas.microsoft.com/office/powerpoint/2010/main" val="34291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b="1" dirty="0">
                <a:solidFill>
                  <a:schemeClr val="tx1"/>
                </a:solidFill>
              </a:rPr>
              <a:t>Church orchestra</a:t>
            </a:r>
          </a:p>
        </p:txBody>
      </p:sp>
      <p:sp>
        <p:nvSpPr>
          <p:cNvPr id="3" name="Content Placeholder 2"/>
          <p:cNvSpPr>
            <a:spLocks noGrp="1"/>
          </p:cNvSpPr>
          <p:nvPr>
            <p:ph sz="half" idx="4294967295"/>
          </p:nvPr>
        </p:nvSpPr>
        <p:spPr>
          <a:xfrm>
            <a:off x="457200" y="1600200"/>
            <a:ext cx="4114800" cy="4876800"/>
          </a:xfrm>
        </p:spPr>
        <p:style>
          <a:lnRef idx="1">
            <a:schemeClr val="accent3"/>
          </a:lnRef>
          <a:fillRef idx="2">
            <a:schemeClr val="accent3"/>
          </a:fillRef>
          <a:effectRef idx="1">
            <a:schemeClr val="accent3"/>
          </a:effectRef>
          <a:fontRef idx="minor">
            <a:schemeClr val="dk1"/>
          </a:fontRef>
        </p:style>
        <p:txBody>
          <a:bodyPr>
            <a:normAutofit/>
          </a:bodyPr>
          <a:lstStyle/>
          <a:p>
            <a:r>
              <a:rPr lang="en-US" sz="1800" dirty="0"/>
              <a:t>The </a:t>
            </a:r>
            <a:r>
              <a:rPr lang="en-US" sz="1800" b="1" dirty="0"/>
              <a:t>church orchestra  </a:t>
            </a:r>
            <a:r>
              <a:rPr lang="en-US" sz="1800" dirty="0"/>
              <a:t>started as a small group of descant recorder players, 10 years ago. It has since grown to include descant, alto and tenor recorders, as well as violins and a clarinet.</a:t>
            </a:r>
          </a:p>
          <a:p>
            <a:endParaRPr lang="en-US" sz="1800" dirty="0"/>
          </a:p>
          <a:p>
            <a:r>
              <a:rPr lang="en-US" sz="1800" dirty="0"/>
              <a:t>During the pandemic there have been  periods when we haven’t been able to rehearse but since Easter 2021, we have tried to meet again regularly.  </a:t>
            </a:r>
          </a:p>
          <a:p>
            <a:endParaRPr lang="en-US" sz="1800" dirty="0"/>
          </a:p>
          <a:p>
            <a:r>
              <a:rPr lang="en-US" sz="1800" dirty="0"/>
              <a:t>In September, we spent an evening visiting elderly members of our congregation and playing hymns for them in their own gardens.</a:t>
            </a:r>
          </a:p>
          <a:p>
            <a:endParaRPr lang="en-US" dirty="0"/>
          </a:p>
        </p:txBody>
      </p:sp>
      <p:pic>
        <p:nvPicPr>
          <p:cNvPr id="2050" name="Picture 2" descr="C:\Users\User\Desktop\257450472_1315273552234841_7958271098721673743_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837" y="4343400"/>
            <a:ext cx="3938146"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2C31E17-480D-4936-BAC6-A49ECB2826B8}"/>
              </a:ext>
            </a:extLst>
          </p:cNvPr>
          <p:cNvPicPr>
            <a:picLocks noChangeAspect="1"/>
          </p:cNvPicPr>
          <p:nvPr/>
        </p:nvPicPr>
        <p:blipFill>
          <a:blip r:embed="rId3"/>
          <a:stretch>
            <a:fillRect/>
          </a:stretch>
        </p:blipFill>
        <p:spPr>
          <a:xfrm>
            <a:off x="4753837" y="1572041"/>
            <a:ext cx="4009163" cy="2715117"/>
          </a:xfrm>
          <a:prstGeom prst="rect">
            <a:avLst/>
          </a:prstGeom>
        </p:spPr>
      </p:pic>
    </p:spTree>
    <p:extLst>
      <p:ext uri="{BB962C8B-B14F-4D97-AF65-F5344CB8AC3E}">
        <p14:creationId xmlns:p14="http://schemas.microsoft.com/office/powerpoint/2010/main" val="1029686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2400" dirty="0"/>
            </a:br>
            <a:br>
              <a:rPr lang="en-US" sz="2400" dirty="0"/>
            </a:br>
            <a:endParaRPr lang="en-US" sz="2400" dirty="0"/>
          </a:p>
        </p:txBody>
      </p:sp>
      <p:sp>
        <p:nvSpPr>
          <p:cNvPr id="3" name="Text Placeholder 2"/>
          <p:cNvSpPr>
            <a:spLocks noGrp="1"/>
          </p:cNvSpPr>
          <p:nvPr>
            <p:ph type="body" idx="1"/>
          </p:nvPr>
        </p:nvSpPr>
        <p:spPr>
          <a:xfrm>
            <a:off x="533400" y="304800"/>
            <a:ext cx="4038600" cy="1066800"/>
          </a:xfrm>
        </p:spPr>
        <p:style>
          <a:lnRef idx="1">
            <a:schemeClr val="accent3"/>
          </a:lnRef>
          <a:fillRef idx="2">
            <a:schemeClr val="accent3"/>
          </a:fillRef>
          <a:effectRef idx="1">
            <a:schemeClr val="accent3"/>
          </a:effectRef>
          <a:fontRef idx="minor">
            <a:schemeClr val="dk1"/>
          </a:fontRef>
        </p:style>
        <p:txBody>
          <a:bodyPr>
            <a:normAutofit/>
          </a:bodyPr>
          <a:lstStyle/>
          <a:p>
            <a:r>
              <a:rPr lang="en-US" sz="1600" b="0" dirty="0"/>
              <a:t>We also had the opportunity to visit the synagogue in </a:t>
            </a:r>
            <a:r>
              <a:rPr lang="en-US" sz="1600" b="0" dirty="0" err="1"/>
              <a:t>Dorohoi</a:t>
            </a:r>
            <a:r>
              <a:rPr lang="en-US" sz="1600" b="0" dirty="0"/>
              <a:t>, where we played a short repertoire of Jewish songs and learned about local Jewish history.  </a:t>
            </a:r>
          </a:p>
        </p:txBody>
      </p:sp>
      <p:sp>
        <p:nvSpPr>
          <p:cNvPr id="6" name="Text Placeholder 5"/>
          <p:cNvSpPr>
            <a:spLocks noGrp="1"/>
          </p:cNvSpPr>
          <p:nvPr>
            <p:ph type="body" sz="quarter" idx="3"/>
          </p:nvPr>
        </p:nvSpPr>
        <p:spPr>
          <a:xfrm>
            <a:off x="4876800" y="152400"/>
            <a:ext cx="3657600" cy="1524000"/>
          </a:xfr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endParaRPr lang="en-US" b="0" dirty="0"/>
          </a:p>
          <a:p>
            <a:endParaRPr lang="en-US" b="0" dirty="0"/>
          </a:p>
          <a:p>
            <a:endParaRPr lang="en-US" sz="3200" b="0" dirty="0"/>
          </a:p>
          <a:p>
            <a:endParaRPr lang="en-US" sz="7200" b="0" dirty="0"/>
          </a:p>
          <a:p>
            <a:endParaRPr lang="en-US" sz="7200" b="0" dirty="0"/>
          </a:p>
          <a:p>
            <a:endParaRPr lang="en-US" sz="7200" b="0" dirty="0"/>
          </a:p>
          <a:p>
            <a:endParaRPr lang="en-US" sz="7200" b="0" dirty="0"/>
          </a:p>
          <a:p>
            <a:pPr>
              <a:lnSpc>
                <a:spcPct val="120000"/>
              </a:lnSpc>
            </a:pPr>
            <a:endParaRPr lang="en-US" sz="7200" b="0" dirty="0"/>
          </a:p>
          <a:p>
            <a:pPr>
              <a:lnSpc>
                <a:spcPct val="120000"/>
              </a:lnSpc>
            </a:pPr>
            <a:endParaRPr lang="en-US" sz="7200" b="0" dirty="0"/>
          </a:p>
          <a:p>
            <a:pPr>
              <a:lnSpc>
                <a:spcPct val="120000"/>
              </a:lnSpc>
            </a:pPr>
            <a:endParaRPr lang="en-US" sz="7200" b="0" dirty="0"/>
          </a:p>
          <a:p>
            <a:pPr>
              <a:lnSpc>
                <a:spcPct val="120000"/>
              </a:lnSpc>
            </a:pPr>
            <a:endParaRPr lang="en-US" sz="7200" b="0" dirty="0"/>
          </a:p>
          <a:p>
            <a:pPr>
              <a:lnSpc>
                <a:spcPct val="120000"/>
              </a:lnSpc>
            </a:pPr>
            <a:endParaRPr lang="en-US" sz="7200" b="0" dirty="0"/>
          </a:p>
          <a:p>
            <a:pPr>
              <a:lnSpc>
                <a:spcPct val="120000"/>
              </a:lnSpc>
            </a:pPr>
            <a:endParaRPr lang="en-US" sz="7200" b="0" dirty="0"/>
          </a:p>
          <a:p>
            <a:pPr>
              <a:lnSpc>
                <a:spcPct val="120000"/>
              </a:lnSpc>
            </a:pPr>
            <a:endParaRPr lang="en-US" sz="7200" b="0" dirty="0"/>
          </a:p>
          <a:p>
            <a:pPr>
              <a:lnSpc>
                <a:spcPct val="120000"/>
              </a:lnSpc>
            </a:pPr>
            <a:endParaRPr lang="en-US" sz="7200" b="0" dirty="0"/>
          </a:p>
          <a:p>
            <a:pPr>
              <a:lnSpc>
                <a:spcPct val="120000"/>
              </a:lnSpc>
            </a:pPr>
            <a:endParaRPr lang="en-US" sz="7200" b="0" dirty="0"/>
          </a:p>
          <a:p>
            <a:pPr>
              <a:lnSpc>
                <a:spcPct val="120000"/>
              </a:lnSpc>
            </a:pPr>
            <a:endParaRPr lang="en-US" sz="7200" b="0" dirty="0"/>
          </a:p>
          <a:p>
            <a:pPr>
              <a:lnSpc>
                <a:spcPct val="120000"/>
              </a:lnSpc>
            </a:pPr>
            <a:endParaRPr lang="en-US" sz="6400" b="0" dirty="0"/>
          </a:p>
          <a:p>
            <a:pPr>
              <a:lnSpc>
                <a:spcPct val="120000"/>
              </a:lnSpc>
            </a:pPr>
            <a:endParaRPr lang="en-US" sz="6400" b="0" dirty="0"/>
          </a:p>
          <a:p>
            <a:pPr>
              <a:lnSpc>
                <a:spcPct val="120000"/>
              </a:lnSpc>
            </a:pPr>
            <a:endParaRPr lang="en-US" sz="6400" b="0" dirty="0"/>
          </a:p>
          <a:p>
            <a:pPr>
              <a:lnSpc>
                <a:spcPct val="120000"/>
              </a:lnSpc>
            </a:pPr>
            <a:endParaRPr lang="en-US" sz="6400" b="0" dirty="0"/>
          </a:p>
          <a:p>
            <a:pPr>
              <a:lnSpc>
                <a:spcPct val="120000"/>
              </a:lnSpc>
            </a:pPr>
            <a:endParaRPr lang="en-US" sz="6400" b="0" dirty="0"/>
          </a:p>
          <a:p>
            <a:pPr>
              <a:lnSpc>
                <a:spcPct val="120000"/>
              </a:lnSpc>
            </a:pPr>
            <a:endParaRPr lang="en-US" sz="6400" b="0" dirty="0"/>
          </a:p>
          <a:p>
            <a:pPr>
              <a:lnSpc>
                <a:spcPct val="120000"/>
              </a:lnSpc>
            </a:pPr>
            <a:endParaRPr lang="en-US" sz="6400" b="0" dirty="0"/>
          </a:p>
          <a:p>
            <a:pPr>
              <a:lnSpc>
                <a:spcPct val="120000"/>
              </a:lnSpc>
            </a:pPr>
            <a:endParaRPr lang="en-US" sz="6400" b="0" dirty="0"/>
          </a:p>
          <a:p>
            <a:pPr>
              <a:lnSpc>
                <a:spcPct val="120000"/>
              </a:lnSpc>
            </a:pPr>
            <a:endParaRPr lang="en-US" sz="6400" b="0" dirty="0"/>
          </a:p>
          <a:p>
            <a:pPr>
              <a:lnSpc>
                <a:spcPct val="120000"/>
              </a:lnSpc>
            </a:pPr>
            <a:endParaRPr lang="en-US" sz="6400" b="0" dirty="0"/>
          </a:p>
          <a:p>
            <a:pPr>
              <a:lnSpc>
                <a:spcPct val="120000"/>
              </a:lnSpc>
            </a:pPr>
            <a:endParaRPr lang="en-US" sz="5600" b="0" dirty="0"/>
          </a:p>
          <a:p>
            <a:pPr>
              <a:lnSpc>
                <a:spcPct val="120000"/>
              </a:lnSpc>
            </a:pPr>
            <a:endParaRPr lang="en-US" sz="5600" b="0" dirty="0"/>
          </a:p>
          <a:p>
            <a:pPr>
              <a:lnSpc>
                <a:spcPct val="120000"/>
              </a:lnSpc>
            </a:pPr>
            <a:endParaRPr lang="en-US" sz="5600" b="0" dirty="0"/>
          </a:p>
          <a:p>
            <a:pPr>
              <a:lnSpc>
                <a:spcPct val="120000"/>
              </a:lnSpc>
            </a:pPr>
            <a:endParaRPr lang="en-US" sz="5600" b="0" dirty="0"/>
          </a:p>
          <a:p>
            <a:pPr>
              <a:lnSpc>
                <a:spcPct val="120000"/>
              </a:lnSpc>
            </a:pPr>
            <a:endParaRPr lang="en-US" sz="5600" b="0" dirty="0"/>
          </a:p>
          <a:p>
            <a:pPr>
              <a:lnSpc>
                <a:spcPct val="120000"/>
              </a:lnSpc>
            </a:pPr>
            <a:r>
              <a:rPr lang="en-US" sz="5600" b="0" dirty="0"/>
              <a:t>In September, we took the orchestra on a daytrip to the mountains, where the children and young people were able to try a variety of outdoor activities and explore the beautiful Romanian countryside. </a:t>
            </a:r>
          </a:p>
          <a:p>
            <a:endParaRPr lang="en-US" sz="4500" b="0" dirty="0"/>
          </a:p>
          <a:p>
            <a:endParaRPr lang="en-US" sz="3200" dirty="0"/>
          </a:p>
        </p:txBody>
      </p:sp>
      <p:pic>
        <p:nvPicPr>
          <p:cNvPr id="1026" name="Picture 2" descr="C:\Users\User\Desktop\257596519_612745473188766_6463095855755888033_n.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029199" y="1752600"/>
            <a:ext cx="3505199" cy="1932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User\Desktop\271940412_959028028055524_5153635170324613183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851564"/>
            <a:ext cx="1599944"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User\Desktop\257221574_419312809748331_1181658553726436036_n.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33400" y="1556040"/>
            <a:ext cx="4040188" cy="2309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C:\Users\User\Desktop\272005210_250447533906168_8752618950307260431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4045018"/>
            <a:ext cx="1513351" cy="2584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descr="C:\Users\User\Desktop\257263688_2090585197756500_6559039394755018878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4079655"/>
            <a:ext cx="1226656" cy="2549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User\Desktop\257613088_860964367954709_4763354183274276459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3870039"/>
            <a:ext cx="1676399" cy="272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52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b="1" dirty="0">
                <a:solidFill>
                  <a:schemeClr val="tx1"/>
                </a:solidFill>
              </a:rPr>
              <a:t>Thank you!</a:t>
            </a: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endParaRPr lang="en-US" dirty="0"/>
          </a:p>
          <a:p>
            <a:r>
              <a:rPr lang="en-US" dirty="0"/>
              <a:t>We can’t thank you enough for all your support, without which none of what we have shared with you today would have been possible.</a:t>
            </a:r>
          </a:p>
          <a:p>
            <a:endParaRPr lang="en-US" dirty="0"/>
          </a:p>
        </p:txBody>
      </p:sp>
      <p:pic>
        <p:nvPicPr>
          <p:cNvPr id="1026" name="Picture 2" descr="C:\Users\User\Desktop\271983656_436477454845331_388566245086827908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191000"/>
            <a:ext cx="2253219" cy="1690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1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562600"/>
          </a:xfrm>
        </p:spPr>
        <p:style>
          <a:lnRef idx="1">
            <a:schemeClr val="accent3"/>
          </a:lnRef>
          <a:fillRef idx="3">
            <a:schemeClr val="accent3"/>
          </a:fillRef>
          <a:effectRef idx="2">
            <a:schemeClr val="accent3"/>
          </a:effectRef>
          <a:fontRef idx="minor">
            <a:schemeClr val="lt1"/>
          </a:fontRef>
        </p:style>
        <p:txBody>
          <a:bodyPr>
            <a:normAutofit/>
          </a:bodyPr>
          <a:lstStyle/>
          <a:p>
            <a:r>
              <a:rPr lang="en-US" sz="4000" b="1" dirty="0">
                <a:solidFill>
                  <a:schemeClr val="tx1"/>
                </a:solidFill>
              </a:rPr>
              <a:t>A review of the work carried out by </a:t>
            </a:r>
            <a:r>
              <a:rPr lang="en-US" sz="4800" b="1" dirty="0">
                <a:solidFill>
                  <a:schemeClr val="tx1"/>
                </a:solidFill>
              </a:rPr>
              <a:t>LIGHT FOR CHILDREN</a:t>
            </a:r>
            <a:br>
              <a:rPr lang="en-US" sz="4000" b="1" dirty="0">
                <a:solidFill>
                  <a:schemeClr val="tx1"/>
                </a:solidFill>
              </a:rPr>
            </a:br>
            <a:r>
              <a:rPr lang="en-US" sz="4000" b="1" dirty="0">
                <a:solidFill>
                  <a:schemeClr val="tx1"/>
                </a:solidFill>
              </a:rPr>
              <a:t>in and around </a:t>
            </a:r>
            <a:br>
              <a:rPr lang="en-US" sz="4000" b="1" dirty="0">
                <a:solidFill>
                  <a:schemeClr val="tx1"/>
                </a:solidFill>
              </a:rPr>
            </a:br>
            <a:r>
              <a:rPr lang="en-US" sz="4800" b="1" dirty="0" err="1">
                <a:solidFill>
                  <a:schemeClr val="tx1"/>
                </a:solidFill>
              </a:rPr>
              <a:t>Dorohoi</a:t>
            </a:r>
            <a:r>
              <a:rPr lang="en-US" sz="4000" b="1" dirty="0">
                <a:solidFill>
                  <a:schemeClr val="tx1"/>
                </a:solidFill>
              </a:rPr>
              <a:t>,</a:t>
            </a:r>
            <a:br>
              <a:rPr lang="en-US" sz="4000" b="1" dirty="0">
                <a:solidFill>
                  <a:schemeClr val="tx1"/>
                </a:solidFill>
              </a:rPr>
            </a:br>
            <a:r>
              <a:rPr lang="en-US" sz="4000" b="1" dirty="0">
                <a:solidFill>
                  <a:schemeClr val="tx1"/>
                </a:solidFill>
              </a:rPr>
              <a:t>during </a:t>
            </a:r>
            <a:br>
              <a:rPr lang="en-US" sz="4000" b="1" dirty="0">
                <a:solidFill>
                  <a:schemeClr val="tx1"/>
                </a:solidFill>
              </a:rPr>
            </a:br>
            <a:r>
              <a:rPr lang="en-US" sz="4800" b="1" dirty="0">
                <a:solidFill>
                  <a:schemeClr val="tx1"/>
                </a:solidFill>
              </a:rPr>
              <a:t>2021</a:t>
            </a:r>
          </a:p>
        </p:txBody>
      </p:sp>
    </p:spTree>
    <p:extLst>
      <p:ext uri="{BB962C8B-B14F-4D97-AF65-F5344CB8AC3E}">
        <p14:creationId xmlns:p14="http://schemas.microsoft.com/office/powerpoint/2010/main" val="162745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b="1" dirty="0" err="1">
                <a:solidFill>
                  <a:schemeClr val="tx1"/>
                </a:solidFill>
              </a:rPr>
              <a:t>Dorohoi</a:t>
            </a:r>
            <a:r>
              <a:rPr lang="en-US" b="1" dirty="0">
                <a:solidFill>
                  <a:schemeClr val="tx1"/>
                </a:solidFill>
              </a:rPr>
              <a:t>, in north east Romania</a:t>
            </a:r>
          </a:p>
        </p:txBody>
      </p:sp>
      <p:pic>
        <p:nvPicPr>
          <p:cNvPr id="2051" name="Picture 3" descr="C:\Users\User\Pictures\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4992795" cy="5053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68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b="1" dirty="0">
                <a:solidFill>
                  <a:schemeClr val="tx1"/>
                </a:solidFill>
              </a:rPr>
              <a:t>Introduction</a:t>
            </a:r>
          </a:p>
        </p:txBody>
      </p:sp>
      <p:sp>
        <p:nvSpPr>
          <p:cNvPr id="2" name="Content Placeholder 1"/>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2000" dirty="0"/>
              <a:t>Romania remains in a </a:t>
            </a:r>
            <a:r>
              <a:rPr lang="en-US" sz="2000" b="1" dirty="0"/>
              <a:t>national state of alert</a:t>
            </a:r>
            <a:r>
              <a:rPr lang="en-US" sz="2000" dirty="0"/>
              <a:t>, with the number of Covid-19 infections being at their peak. The average number of cases reported each day has reached a new high, with more than 19,700 people being infected daily. Just under 60,000 deaths have been reported in the country since the pandemic began. </a:t>
            </a:r>
          </a:p>
          <a:p>
            <a:r>
              <a:rPr lang="en-US" sz="2000" dirty="0"/>
              <a:t>Just over 50% of the population has been fully </a:t>
            </a:r>
            <a:r>
              <a:rPr lang="en-US" sz="2000" b="1" dirty="0"/>
              <a:t>vaccinated</a:t>
            </a:r>
            <a:r>
              <a:rPr lang="en-US" sz="2000" dirty="0"/>
              <a:t>. Masks and social distancing are still obligatory in all public places. Proof of vaccination is now required in order to enter shops, offices and restaurants, with the exception of food shops and pharmacies. </a:t>
            </a:r>
          </a:p>
          <a:p>
            <a:r>
              <a:rPr lang="en-US" sz="2000" dirty="0"/>
              <a:t>Most schools</a:t>
            </a:r>
            <a:r>
              <a:rPr lang="en-US" sz="2000" b="1" dirty="0"/>
              <a:t> </a:t>
            </a:r>
            <a:r>
              <a:rPr lang="en-US" sz="2000" dirty="0"/>
              <a:t>are currently open although the children have already had periods of </a:t>
            </a:r>
            <a:r>
              <a:rPr lang="en-US" sz="2000" b="1" dirty="0"/>
              <a:t>online schooling</a:t>
            </a:r>
            <a:r>
              <a:rPr lang="en-US" sz="2000" dirty="0"/>
              <a:t> this academic year. This is the third academic year that has been very disrupted for the children, which has caused a lot of anxiety and stress, particularly for  the teenagers who have national exams in the summer.</a:t>
            </a:r>
          </a:p>
        </p:txBody>
      </p:sp>
    </p:spTree>
    <p:extLst>
      <p:ext uri="{BB962C8B-B14F-4D97-AF65-F5344CB8AC3E}">
        <p14:creationId xmlns:p14="http://schemas.microsoft.com/office/powerpoint/2010/main" val="264178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b="1" dirty="0">
                <a:solidFill>
                  <a:schemeClr val="tx1"/>
                </a:solidFill>
              </a:rPr>
              <a:t>Apartment children</a:t>
            </a:r>
          </a:p>
        </p:txBody>
      </p:sp>
      <p:sp>
        <p:nvSpPr>
          <p:cNvPr id="6" name="Content Placeholder 5"/>
          <p:cNvSpPr>
            <a:spLocks noGrp="1"/>
          </p:cNvSpPr>
          <p:nvPr>
            <p:ph sz="half" idx="1"/>
          </p:nvPr>
        </p:nvSpPr>
        <p:spPr>
          <a:xfrm>
            <a:off x="457200" y="1600200"/>
            <a:ext cx="4038600" cy="50292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endParaRPr lang="en-US" dirty="0"/>
          </a:p>
          <a:p>
            <a:r>
              <a:rPr lang="en-US" dirty="0"/>
              <a:t>We continue to support </a:t>
            </a:r>
            <a:r>
              <a:rPr lang="en-US" b="1" dirty="0"/>
              <a:t>140 children and teenagers</a:t>
            </a:r>
            <a:r>
              <a:rPr lang="en-US" dirty="0"/>
              <a:t> in the state run apartments in </a:t>
            </a:r>
            <a:r>
              <a:rPr lang="en-US" dirty="0" err="1"/>
              <a:t>Dorohoi</a:t>
            </a:r>
            <a:r>
              <a:rPr lang="en-US" dirty="0"/>
              <a:t>. There are currently very few younger children under the age of ten. The majority are teenagers. </a:t>
            </a:r>
          </a:p>
          <a:p>
            <a:endParaRPr lang="en-US" dirty="0"/>
          </a:p>
          <a:p>
            <a:r>
              <a:rPr lang="en-US" dirty="0"/>
              <a:t>Generally speaking, the teenagers have been very understanding about the restrictions that are currently in place and have been kind and considerate to each other in these exceptional circumstances. </a:t>
            </a:r>
          </a:p>
          <a:p>
            <a:endParaRPr lang="en-US" dirty="0"/>
          </a:p>
          <a:p>
            <a:r>
              <a:rPr lang="en-US" dirty="0"/>
              <a:t>A special effort has been made to celebrate birthdays and other special occasions, which they all seem to love. Keeping spirits high and always having something to look forward to has been so important.</a:t>
            </a:r>
          </a:p>
        </p:txBody>
      </p:sp>
      <p:pic>
        <p:nvPicPr>
          <p:cNvPr id="3" name="Content Placeholder 2">
            <a:extLst>
              <a:ext uri="{FF2B5EF4-FFF2-40B4-BE49-F238E27FC236}">
                <a16:creationId xmlns:a16="http://schemas.microsoft.com/office/drawing/2014/main" id="{C69919A7-2711-46AE-851A-9F7E467810A0}"/>
              </a:ext>
            </a:extLst>
          </p:cNvPr>
          <p:cNvPicPr>
            <a:picLocks noGrp="1" noChangeAspect="1"/>
          </p:cNvPicPr>
          <p:nvPr>
            <p:ph sz="half" idx="2"/>
          </p:nvPr>
        </p:nvPicPr>
        <p:blipFill>
          <a:blip r:embed="rId2"/>
          <a:stretch>
            <a:fillRect/>
          </a:stretch>
        </p:blipFill>
        <p:spPr>
          <a:xfrm>
            <a:off x="3776512" y="1905000"/>
            <a:ext cx="5900888" cy="3996907"/>
          </a:xfrm>
          <a:prstGeom prst="rect">
            <a:avLst/>
          </a:prstGeom>
        </p:spPr>
      </p:pic>
    </p:spTree>
    <p:extLst>
      <p:ext uri="{BB962C8B-B14F-4D97-AF65-F5344CB8AC3E}">
        <p14:creationId xmlns:p14="http://schemas.microsoft.com/office/powerpoint/2010/main" val="2738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b="1" dirty="0">
                <a:solidFill>
                  <a:schemeClr val="tx1"/>
                </a:solidFill>
              </a:rPr>
              <a:t>Medical support</a:t>
            </a:r>
          </a:p>
        </p:txBody>
      </p:sp>
      <p:sp>
        <p:nvSpPr>
          <p:cNvPr id="3" name="Content Placeholder 2"/>
          <p:cNvSpPr>
            <a:spLocks noGrp="1"/>
          </p:cNvSpPr>
          <p:nvPr>
            <p:ph sz="half" idx="1"/>
          </p:nvPr>
        </p:nvSpPr>
        <p:spPr>
          <a:xfrm>
            <a:off x="457200" y="1524000"/>
            <a:ext cx="4038600" cy="5181600"/>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endParaRPr lang="en-US" dirty="0"/>
          </a:p>
          <a:p>
            <a:r>
              <a:rPr lang="en-US" dirty="0"/>
              <a:t>Throughout the year, we have continued to support these children and young people by paying for any </a:t>
            </a:r>
            <a:r>
              <a:rPr lang="en-US" b="1" dirty="0"/>
              <a:t>medication, dental work, optician appointments, glasses and other items </a:t>
            </a:r>
            <a:r>
              <a:rPr lang="en-US" dirty="0"/>
              <a:t>that they have needed. </a:t>
            </a:r>
          </a:p>
          <a:p>
            <a:endParaRPr lang="en-US" dirty="0"/>
          </a:p>
          <a:p>
            <a:r>
              <a:rPr lang="en-US" dirty="0"/>
              <a:t>During the </a:t>
            </a:r>
            <a:r>
              <a:rPr lang="en-US" b="1" dirty="0"/>
              <a:t>pandemic</a:t>
            </a:r>
            <a:r>
              <a:rPr lang="en-US" dirty="0"/>
              <a:t>, a large number of the children and their carers have tested positive. Whilst some have had symptoms and required hospital treatment, others have been asymptomatic. We have been able to fund medication for those who have needed it. Thankfully, everyone has recovered. </a:t>
            </a:r>
          </a:p>
          <a:p>
            <a:endParaRPr lang="en-US" b="1" dirty="0"/>
          </a:p>
          <a:p>
            <a:r>
              <a:rPr lang="en-US" b="1" dirty="0"/>
              <a:t>Vaccinations</a:t>
            </a:r>
            <a:r>
              <a:rPr lang="en-US" dirty="0"/>
              <a:t> are now freely available to anyone from the age of 5 upwards and many of the young people in state care have chosen to be vaccinated. </a:t>
            </a:r>
          </a:p>
          <a:p>
            <a:endParaRPr lang="en-US" dirty="0"/>
          </a:p>
          <a:p>
            <a:r>
              <a:rPr lang="en-US" dirty="0"/>
              <a:t>In the country as a whole, there appears to be a definite sense of </a:t>
            </a:r>
            <a:r>
              <a:rPr lang="en-US" b="1" dirty="0"/>
              <a:t>fear and suspicion </a:t>
            </a:r>
            <a:r>
              <a:rPr lang="en-US" dirty="0"/>
              <a:t>surrounding the vaccination program.</a:t>
            </a:r>
          </a:p>
        </p:txBody>
      </p:sp>
      <p:pic>
        <p:nvPicPr>
          <p:cNvPr id="5" name="Content Placeholder 4">
            <a:extLst>
              <a:ext uri="{FF2B5EF4-FFF2-40B4-BE49-F238E27FC236}">
                <a16:creationId xmlns:a16="http://schemas.microsoft.com/office/drawing/2014/main" id="{B8B939C5-A8D7-4F1A-B0A4-BBD03DA39A4D}"/>
              </a:ext>
            </a:extLst>
          </p:cNvPr>
          <p:cNvPicPr>
            <a:picLocks noGrp="1" noChangeAspect="1"/>
          </p:cNvPicPr>
          <p:nvPr>
            <p:ph sz="half" idx="2"/>
          </p:nvPr>
        </p:nvPicPr>
        <p:blipFill>
          <a:blip r:embed="rId2"/>
          <a:stretch>
            <a:fillRect/>
          </a:stretch>
        </p:blipFill>
        <p:spPr>
          <a:xfrm>
            <a:off x="4858477" y="1541585"/>
            <a:ext cx="3962137" cy="2144014"/>
          </a:xfrm>
          <a:prstGeom prst="rect">
            <a:avLst/>
          </a:prstGeom>
        </p:spPr>
      </p:pic>
      <p:pic>
        <p:nvPicPr>
          <p:cNvPr id="6" name="Picture 5">
            <a:extLst>
              <a:ext uri="{FF2B5EF4-FFF2-40B4-BE49-F238E27FC236}">
                <a16:creationId xmlns:a16="http://schemas.microsoft.com/office/drawing/2014/main" id="{2105DD4F-4CD6-4D3C-B623-F2F482B5F97A}"/>
              </a:ext>
            </a:extLst>
          </p:cNvPr>
          <p:cNvPicPr>
            <a:picLocks noChangeAspect="1"/>
          </p:cNvPicPr>
          <p:nvPr/>
        </p:nvPicPr>
        <p:blipFill>
          <a:blip r:embed="rId3"/>
          <a:stretch>
            <a:fillRect/>
          </a:stretch>
        </p:blipFill>
        <p:spPr>
          <a:xfrm>
            <a:off x="4858477" y="3897394"/>
            <a:ext cx="3962137" cy="2685968"/>
          </a:xfrm>
          <a:prstGeom prst="rect">
            <a:avLst/>
          </a:prstGeom>
        </p:spPr>
      </p:pic>
    </p:spTree>
    <p:extLst>
      <p:ext uri="{BB962C8B-B14F-4D97-AF65-F5344CB8AC3E}">
        <p14:creationId xmlns:p14="http://schemas.microsoft.com/office/powerpoint/2010/main" val="38215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b="1" dirty="0">
                <a:solidFill>
                  <a:schemeClr val="tx1"/>
                </a:solidFill>
              </a:rPr>
              <a:t>Sport and summer camp</a:t>
            </a:r>
          </a:p>
        </p:txBody>
      </p:sp>
      <p:sp>
        <p:nvSpPr>
          <p:cNvPr id="4" name="Content Placeholder 3"/>
          <p:cNvSpPr>
            <a:spLocks noGrp="1"/>
          </p:cNvSpPr>
          <p:nvPr>
            <p:ph sz="half" idx="4294967295"/>
          </p:nvPr>
        </p:nvSpPr>
        <p:spPr>
          <a:xfrm>
            <a:off x="4648200" y="1600200"/>
            <a:ext cx="4191000" cy="5105400"/>
          </a:xfr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endParaRPr lang="en-US" dirty="0"/>
          </a:p>
          <a:p>
            <a:r>
              <a:rPr lang="en-US" sz="3400" dirty="0"/>
              <a:t>With the children’s </a:t>
            </a:r>
            <a:r>
              <a:rPr lang="en-US" sz="3400" b="1" dirty="0"/>
              <a:t>mental and physical wellness </a:t>
            </a:r>
            <a:r>
              <a:rPr lang="en-US" sz="3400" dirty="0"/>
              <a:t>in mind, we have encouraged them to be as active as possible. </a:t>
            </a:r>
          </a:p>
          <a:p>
            <a:endParaRPr lang="en-US" sz="3400" dirty="0"/>
          </a:p>
          <a:p>
            <a:r>
              <a:rPr lang="en-US" sz="3400" dirty="0"/>
              <a:t>At Easter, we bought </a:t>
            </a:r>
            <a:r>
              <a:rPr lang="en-US" sz="3400" b="1" dirty="0"/>
              <a:t>sports equipment</a:t>
            </a:r>
            <a:r>
              <a:rPr lang="en-US" sz="3400" dirty="0"/>
              <a:t> for each apartment, including footballs, badminton and table tennis rackets. We also purchased a basketball net and balls for children to use at a local community </a:t>
            </a:r>
            <a:r>
              <a:rPr lang="en-US" sz="3400" dirty="0" err="1"/>
              <a:t>centre</a:t>
            </a:r>
            <a:r>
              <a:rPr lang="en-US" sz="3400" dirty="0"/>
              <a:t>.</a:t>
            </a:r>
          </a:p>
          <a:p>
            <a:endParaRPr lang="en-US" sz="3400" dirty="0"/>
          </a:p>
          <a:p>
            <a:r>
              <a:rPr lang="en-US" sz="3400" dirty="0"/>
              <a:t>During the summer holiday, we covered the cost of transport for a group of 60 children from </a:t>
            </a:r>
            <a:r>
              <a:rPr lang="en-US" sz="3400" dirty="0" err="1"/>
              <a:t>Dorohoi</a:t>
            </a:r>
            <a:r>
              <a:rPr lang="en-US" sz="3400" dirty="0"/>
              <a:t> to go to </a:t>
            </a:r>
            <a:r>
              <a:rPr lang="en-US" sz="3400" b="1" dirty="0"/>
              <a:t>camp in the mountains</a:t>
            </a:r>
            <a:r>
              <a:rPr lang="en-US" sz="3400" dirty="0"/>
              <a:t>, where they had access to a synthetic football pitch and a swimming pool. They also had the opportunity to visit a salt mine and to benefit from a series of talks designed to encourage them to make </a:t>
            </a:r>
            <a:r>
              <a:rPr lang="en-US" sz="3400" b="1" dirty="0"/>
              <a:t>wise choices </a:t>
            </a:r>
            <a:r>
              <a:rPr lang="en-US" sz="3400" dirty="0"/>
              <a:t>for their futures.    	</a:t>
            </a:r>
          </a:p>
        </p:txBody>
      </p:sp>
      <p:pic>
        <p:nvPicPr>
          <p:cNvPr id="3078" name="Picture 6" descr="C:\Users\User\Desktop\270022950_4759002660880352_124720300343669524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3581400" cy="2018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User\Desktop\Photos 2\271229586_668454607514126_6875537695007091160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43" y="4114800"/>
            <a:ext cx="2362200"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User\Desktop\271546124_952159132356280_1915473874909373198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8886" y="4114800"/>
            <a:ext cx="1253836"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8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b="1" dirty="0">
                <a:solidFill>
                  <a:schemeClr val="tx1"/>
                </a:solidFill>
              </a:rPr>
              <a:t>School books</a:t>
            </a:r>
          </a:p>
        </p:txBody>
      </p:sp>
      <p:sp>
        <p:nvSpPr>
          <p:cNvPr id="3" name="Content Placeholder 2"/>
          <p:cNvSpPr>
            <a:spLocks noGrp="1"/>
          </p:cNvSpPr>
          <p:nvPr>
            <p:ph sz="half" idx="4294967295"/>
          </p:nvPr>
        </p:nvSpPr>
        <p:spPr>
          <a:xfrm>
            <a:off x="457200" y="1600200"/>
            <a:ext cx="4114800" cy="5029200"/>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endParaRPr lang="en-US" dirty="0"/>
          </a:p>
          <a:p>
            <a:r>
              <a:rPr lang="en-US" dirty="0"/>
              <a:t>We have continued to support a number of </a:t>
            </a:r>
            <a:r>
              <a:rPr lang="en-US" b="1" dirty="0"/>
              <a:t>students</a:t>
            </a:r>
            <a:r>
              <a:rPr lang="en-US" dirty="0"/>
              <a:t>, including young people from both state care and local families. One young man, whom  we supported on a monthly basis for four years whilst at a Christian sixth form, is now in his first year at university, where he is studying to be a teacher.</a:t>
            </a:r>
          </a:p>
          <a:p>
            <a:endParaRPr lang="en-US" dirty="0"/>
          </a:p>
          <a:p>
            <a:r>
              <a:rPr lang="en-US" dirty="0"/>
              <a:t>We have also funded </a:t>
            </a:r>
            <a:r>
              <a:rPr lang="en-US" b="1" dirty="0"/>
              <a:t>school books </a:t>
            </a:r>
            <a:r>
              <a:rPr lang="en-US" dirty="0"/>
              <a:t>for children of all ages, from primary school through to higher education.</a:t>
            </a:r>
          </a:p>
          <a:p>
            <a:endParaRPr lang="en-US" dirty="0"/>
          </a:p>
          <a:p>
            <a:r>
              <a:rPr lang="en-US" dirty="0"/>
              <a:t>We have encouraged all the children we know </a:t>
            </a:r>
            <a:r>
              <a:rPr lang="en-US" b="1" dirty="0"/>
              <a:t>to read </a:t>
            </a:r>
            <a:r>
              <a:rPr lang="en-US" dirty="0"/>
              <a:t>as much as possible, either for school or for pleasure, sometimes offering a particular book and at other times, allowing the children to choose for themselves.</a:t>
            </a:r>
          </a:p>
          <a:p>
            <a:endParaRPr lang="en-US" dirty="0"/>
          </a:p>
          <a:p>
            <a:endParaRPr lang="en-US" dirty="0"/>
          </a:p>
        </p:txBody>
      </p:sp>
      <p:pic>
        <p:nvPicPr>
          <p:cNvPr id="4099" name="Picture 3" descr="C:\Users\User\Desktop\271740597_519376549339962_4604289753983429879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630656"/>
            <a:ext cx="3352800" cy="23317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C:\Users\User\Desktop\271489721_996733520925497_505049907484190202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836" y="4191000"/>
            <a:ext cx="3324225"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80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b="1" dirty="0">
                <a:solidFill>
                  <a:schemeClr val="tx1"/>
                </a:solidFill>
              </a:rPr>
              <a:t>Christmas 2021</a:t>
            </a:r>
          </a:p>
        </p:txBody>
      </p:sp>
      <p:sp>
        <p:nvSpPr>
          <p:cNvPr id="3" name="Content Placeholder 2"/>
          <p:cNvSpPr>
            <a:spLocks noGrp="1"/>
          </p:cNvSpPr>
          <p:nvPr>
            <p:ph sz="half" idx="4294967295"/>
          </p:nvPr>
        </p:nvSpPr>
        <p:spPr>
          <a:xfrm>
            <a:off x="459086" y="1600200"/>
            <a:ext cx="4036714" cy="1905000"/>
          </a:xfrm>
        </p:spPr>
        <p:style>
          <a:lnRef idx="1">
            <a:schemeClr val="accent3"/>
          </a:lnRef>
          <a:fillRef idx="2">
            <a:schemeClr val="accent3"/>
          </a:fillRef>
          <a:effectRef idx="1">
            <a:schemeClr val="accent3"/>
          </a:effectRef>
          <a:fontRef idx="minor">
            <a:schemeClr val="dk1"/>
          </a:fontRef>
        </p:style>
        <p:txBody>
          <a:bodyPr>
            <a:normAutofit/>
          </a:bodyPr>
          <a:lstStyle/>
          <a:p>
            <a:r>
              <a:rPr lang="en-US" sz="1800" dirty="0"/>
              <a:t>At Christmas, the apartment children received shoebox gifts from another charity, so we chose to make up gifts for each apartment, containing</a:t>
            </a:r>
            <a:r>
              <a:rPr lang="en-US" sz="1800" b="1" dirty="0"/>
              <a:t> fruit, juice and a kit to make either a gingerbread house or train.</a:t>
            </a:r>
          </a:p>
        </p:txBody>
      </p:sp>
      <p:pic>
        <p:nvPicPr>
          <p:cNvPr id="1027" name="Picture 3" descr="C:\Users\User\Desktop\270866514_248049577513944_6312909037809748853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086" y="3733800"/>
            <a:ext cx="2003197" cy="2666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7" descr="C:\Users\User\Desktop\270690852_917297305640136_456010053362226655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178960"/>
            <a:ext cx="3733799" cy="2214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descr="C:\Users\User\Desktop\271485326_646837536636879_7684116435042640841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747655"/>
            <a:ext cx="1676400" cy="2666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User\Desktop\271868692_1059227407958128_738207266283125478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2" y="1676399"/>
            <a:ext cx="3733798" cy="2071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04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1407</Words>
  <Application>Microsoft Office PowerPoint</Application>
  <PresentationFormat>On-screen Show (4:3)</PresentationFormat>
  <Paragraphs>109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LIGHT FOR CHILDREN Report January 2022</vt:lpstr>
      <vt:lpstr>A review of the work carried out by LIGHT FOR CHILDREN in and around  Dorohoi, during  2021</vt:lpstr>
      <vt:lpstr>Dorohoi, in north east Romania</vt:lpstr>
      <vt:lpstr>Introduction</vt:lpstr>
      <vt:lpstr>Apartment children</vt:lpstr>
      <vt:lpstr>Medical support</vt:lpstr>
      <vt:lpstr>Sport and summer camp</vt:lpstr>
      <vt:lpstr>School books</vt:lpstr>
      <vt:lpstr>Christmas 2021</vt:lpstr>
      <vt:lpstr>Young adults</vt:lpstr>
      <vt:lpstr>Sense of community</vt:lpstr>
      <vt:lpstr>Church orchestra</vt:lpstr>
      <vt:lpstr>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FOR CHILDREN AGM Report 27th January 2022</dc:title>
  <dc:creator>User</dc:creator>
  <cp:lastModifiedBy>Wendy Barnsley</cp:lastModifiedBy>
  <cp:revision>78</cp:revision>
  <dcterms:created xsi:type="dcterms:W3CDTF">2022-01-24T08:07:54Z</dcterms:created>
  <dcterms:modified xsi:type="dcterms:W3CDTF">2022-01-30T17:44:06Z</dcterms:modified>
</cp:coreProperties>
</file>