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9" r:id="rId4"/>
    <p:sldId id="269" r:id="rId5"/>
    <p:sldId id="262" r:id="rId6"/>
    <p:sldId id="273" r:id="rId7"/>
    <p:sldId id="260" r:id="rId8"/>
    <p:sldId id="275" r:id="rId9"/>
    <p:sldId id="263" r:id="rId10"/>
    <p:sldId id="267" r:id="rId11"/>
    <p:sldId id="261" r:id="rId12"/>
    <p:sldId id="266" r:id="rId13"/>
    <p:sldId id="268" r:id="rId14"/>
    <p:sldId id="264" r:id="rId15"/>
    <p:sldId id="272" r:id="rId16"/>
    <p:sldId id="26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50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325C60A4-AAE7-4C9B-AD39-33B648AF90A3}" type="datetimeFigureOut">
              <a:rPr lang="en-US" smtClean="0"/>
              <a:t>2/7/2023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D499230-342B-4EA4-A89E-14CF23B1330E}"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25C60A4-AAE7-4C9B-AD39-33B648AF90A3}"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99230-342B-4EA4-A89E-14CF23B1330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1D499230-342B-4EA4-A89E-14CF23B1330E}"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25C60A4-AAE7-4C9B-AD39-33B648AF90A3}"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325C60A4-AAE7-4C9B-AD39-33B648AF90A3}"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1D499230-342B-4EA4-A89E-14CF23B1330E}"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325C60A4-AAE7-4C9B-AD39-33B648AF90A3}" type="datetimeFigureOut">
              <a:rPr lang="en-US" smtClean="0"/>
              <a:t>2/7/2023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D499230-342B-4EA4-A89E-14CF23B1330E}"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325C60A4-AAE7-4C9B-AD39-33B648AF90A3}"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499230-342B-4EA4-A89E-14CF23B1330E}"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325C60A4-AAE7-4C9B-AD39-33B648AF90A3}" type="datetimeFigureOut">
              <a:rPr lang="en-US" smtClean="0"/>
              <a:t>2/7/2023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1D499230-342B-4EA4-A89E-14CF23B1330E}" type="slidenum">
              <a:rPr lang="en-US" smtClean="0"/>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325C60A4-AAE7-4C9B-AD39-33B648AF90A3}" type="datetimeFigureOut">
              <a:rPr lang="en-US" smtClean="0"/>
              <a:t>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1D499230-342B-4EA4-A89E-14CF23B1330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325C60A4-AAE7-4C9B-AD39-33B648AF90A3}" type="datetimeFigureOut">
              <a:rPr lang="en-US" smtClean="0"/>
              <a:t>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1D499230-342B-4EA4-A89E-14CF23B1330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1D499230-342B-4EA4-A89E-14CF23B1330E}"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325C60A4-AAE7-4C9B-AD39-33B648AF90A3}" type="datetimeFigureOut">
              <a:rPr lang="en-US" smtClean="0"/>
              <a:t>2/7/2023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1D499230-342B-4EA4-A89E-14CF23B1330E}"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325C60A4-AAE7-4C9B-AD39-33B648AF90A3}" type="datetimeFigureOut">
              <a:rPr lang="en-US" smtClean="0"/>
              <a:t>2/7/2023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325C60A4-AAE7-4C9B-AD39-33B648AF90A3}" type="datetimeFigureOut">
              <a:rPr lang="en-US" smtClean="0"/>
              <a:t>2/7/2023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1D499230-342B-4EA4-A89E-14CF23B1330E}"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819400"/>
            <a:ext cx="6477000" cy="533400"/>
          </a:xfrm>
        </p:spPr>
        <p:txBody>
          <a:bodyPr/>
          <a:lstStyle/>
          <a:p>
            <a:r>
              <a:rPr lang="en-US" b="1" dirty="0">
                <a:solidFill>
                  <a:schemeClr val="tx1"/>
                </a:solidFill>
              </a:rPr>
              <a:t>30</a:t>
            </a:r>
            <a:r>
              <a:rPr lang="en-US" b="1" baseline="30000" dirty="0">
                <a:solidFill>
                  <a:schemeClr val="tx1"/>
                </a:solidFill>
              </a:rPr>
              <a:t>th</a:t>
            </a:r>
            <a:r>
              <a:rPr lang="en-US" b="1" dirty="0">
                <a:solidFill>
                  <a:schemeClr val="tx1"/>
                </a:solidFill>
              </a:rPr>
              <a:t> January 2023</a:t>
            </a:r>
          </a:p>
        </p:txBody>
      </p:sp>
      <p:sp>
        <p:nvSpPr>
          <p:cNvPr id="2" name="Title 1"/>
          <p:cNvSpPr>
            <a:spLocks noGrp="1"/>
          </p:cNvSpPr>
          <p:nvPr>
            <p:ph type="ctrTitle"/>
          </p:nvPr>
        </p:nvSpPr>
        <p:spPr>
          <a:xfrm>
            <a:off x="914400" y="533400"/>
            <a:ext cx="7543800" cy="1600200"/>
          </a:xfrm>
        </p:spPr>
        <p:txBody>
          <a:bodyPr>
            <a:normAutofit fontScale="90000"/>
          </a:bodyPr>
          <a:lstStyle/>
          <a:p>
            <a:br>
              <a:rPr lang="en-US" b="1" dirty="0"/>
            </a:br>
            <a:br>
              <a:rPr lang="en-US" b="1" dirty="0"/>
            </a:br>
            <a:br>
              <a:rPr lang="en-US" b="1" dirty="0"/>
            </a:br>
            <a:r>
              <a:rPr lang="en-US" b="1" dirty="0">
                <a:solidFill>
                  <a:schemeClr val="tx1"/>
                </a:solidFill>
              </a:rPr>
              <a:t>Light for Children </a:t>
            </a:r>
            <a:br>
              <a:rPr lang="en-US" b="1" dirty="0">
                <a:solidFill>
                  <a:schemeClr val="tx1"/>
                </a:solidFill>
              </a:rPr>
            </a:br>
            <a:r>
              <a:rPr lang="en-US" sz="3100" b="1" dirty="0">
                <a:solidFill>
                  <a:schemeClr val="tx1"/>
                </a:solidFill>
              </a:rPr>
              <a:t>AGM Report</a:t>
            </a:r>
            <a:br>
              <a:rPr lang="en-US" dirty="0"/>
            </a:b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7327" y="3505200"/>
            <a:ext cx="2881022" cy="2775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4051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04800"/>
            <a:ext cx="80010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2800" b="1" dirty="0"/>
              <a:t>Afterschool music</a:t>
            </a:r>
          </a:p>
        </p:txBody>
      </p:sp>
      <p:sp>
        <p:nvSpPr>
          <p:cNvPr id="3" name="Rectangle 2"/>
          <p:cNvSpPr/>
          <p:nvPr/>
        </p:nvSpPr>
        <p:spPr>
          <a:xfrm>
            <a:off x="533400" y="1219200"/>
            <a:ext cx="8153400" cy="203132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endParaRPr lang="en-US" dirty="0"/>
          </a:p>
          <a:p>
            <a:r>
              <a:rPr lang="en-US" dirty="0"/>
              <a:t>Since the start of the 2021/2022 academic year, I have been teaching children at a school in </a:t>
            </a:r>
            <a:r>
              <a:rPr lang="en-US" dirty="0" err="1"/>
              <a:t>Dorohoi</a:t>
            </a:r>
            <a:r>
              <a:rPr lang="en-US" dirty="0"/>
              <a:t> to play the recorder as part of their afterschool program. Since the start of the current academic year, two Ukrainian children have also joined the group. The children are now able to read music and play simple songs. They are very enthusiastic!</a:t>
            </a:r>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1273" y="3657600"/>
            <a:ext cx="1911928" cy="23292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657600"/>
            <a:ext cx="2057400" cy="23292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6324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315077368_693643465248474_2924818729682729029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V="1">
            <a:off x="907472" y="3771900"/>
            <a:ext cx="3429000" cy="22148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457200" y="381000"/>
            <a:ext cx="81534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2800" b="1" dirty="0"/>
              <a:t>Her Majesty the Queen</a:t>
            </a:r>
          </a:p>
        </p:txBody>
      </p:sp>
      <p:pic>
        <p:nvPicPr>
          <p:cNvPr id="6146" name="Picture 2" descr="C:\Users\User\Desktop\327367936_920832512692326_597797024248369488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1740" y="3771900"/>
            <a:ext cx="3532280" cy="22148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457200" y="1143000"/>
            <a:ext cx="8229600"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1600" dirty="0"/>
              <a:t>As we celebrated HM the Queen’s Platinum Jubilee in June 2022, I was keen for local children here to learn more about her and her connection to the Romanian royal family. With the help of a friend who is an art teacher, we arranged for there to be an art competition at a local school, entitled:</a:t>
            </a:r>
          </a:p>
          <a:p>
            <a:r>
              <a:rPr lang="en-US" sz="1600" dirty="0"/>
              <a:t> </a:t>
            </a:r>
          </a:p>
          <a:p>
            <a:pPr algn="ctr"/>
            <a:r>
              <a:rPr lang="en-US" sz="1600" i="1" dirty="0"/>
              <a:t>“Royal families, traditions and symbols in Romania and Great Britain.” </a:t>
            </a:r>
          </a:p>
          <a:p>
            <a:endParaRPr lang="en-US" sz="1600" i="1" dirty="0"/>
          </a:p>
          <a:p>
            <a:r>
              <a:rPr lang="en-US" sz="1600" dirty="0"/>
              <a:t>All the children who took part received </a:t>
            </a:r>
            <a:r>
              <a:rPr lang="en-US" sz="1600" dirty="0" err="1"/>
              <a:t>McVitie’s</a:t>
            </a:r>
            <a:r>
              <a:rPr lang="en-US" sz="1600" dirty="0"/>
              <a:t> chocolate digestives as well as other specially chosen prizes (3D puzzles of Big Ben, books, paints and other art equipment).</a:t>
            </a:r>
          </a:p>
        </p:txBody>
      </p:sp>
    </p:spTree>
    <p:extLst>
      <p:ext uri="{BB962C8B-B14F-4D97-AF65-F5344CB8AC3E}">
        <p14:creationId xmlns:p14="http://schemas.microsoft.com/office/powerpoint/2010/main" val="2544846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2296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2800" b="1" dirty="0"/>
              <a:t>In loving memory...</a:t>
            </a:r>
          </a:p>
        </p:txBody>
      </p:sp>
      <p:sp>
        <p:nvSpPr>
          <p:cNvPr id="3" name="Rectangle 2"/>
          <p:cNvSpPr/>
          <p:nvPr/>
        </p:nvSpPr>
        <p:spPr>
          <a:xfrm>
            <a:off x="304800" y="1143000"/>
            <a:ext cx="8534400" cy="252376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endParaRPr lang="en-US" dirty="0"/>
          </a:p>
          <a:p>
            <a:r>
              <a:rPr lang="en-US" dirty="0"/>
              <a:t>During 2022, we sadly lost two of our young ladies to chronic illnesses, leaving behind grieving husbands and children. </a:t>
            </a:r>
          </a:p>
          <a:p>
            <a:endParaRPr lang="en-US" dirty="0"/>
          </a:p>
          <a:p>
            <a:r>
              <a:rPr lang="en-US" dirty="0"/>
              <a:t>We had known both girls since they were young children, so it was a privilege to be able to take part in their funeral services, during which we were reminded once again about the strength and beauty of their characters, as well as the impact that their lives had on so many people across the world.</a:t>
            </a:r>
          </a:p>
          <a:p>
            <a:endParaRPr lang="en-US" sz="1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4074007"/>
            <a:ext cx="1674545" cy="21701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055" y="4011565"/>
            <a:ext cx="1605205" cy="21424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799" y="4178016"/>
            <a:ext cx="1600200" cy="1962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4593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3058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2800" b="1" dirty="0"/>
              <a:t>A home improved…</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8670" y="4648200"/>
            <a:ext cx="1489637" cy="15244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8670" y="1170709"/>
            <a:ext cx="1511930" cy="15833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81000" y="1170710"/>
            <a:ext cx="5562600" cy="498598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endParaRPr lang="en-US" sz="1400" dirty="0"/>
          </a:p>
          <a:p>
            <a:r>
              <a:rPr lang="en-US" sz="1600" dirty="0"/>
              <a:t>Approximately 18 months ago, one of our young ladies was allocated a small council flat on the outskirts of </a:t>
            </a:r>
            <a:r>
              <a:rPr lang="en-US" sz="1600" dirty="0" err="1"/>
              <a:t>Botosani</a:t>
            </a:r>
            <a:r>
              <a:rPr lang="en-US" sz="1600" dirty="0"/>
              <a:t>. Due to restrictions, I didn’t see the property straight away but asked if there was a central heating boiler, a fridge, cooker, bed, table etc. The answer was always “yes”, so I presumed that the basics were all there.</a:t>
            </a:r>
          </a:p>
          <a:p>
            <a:endParaRPr lang="en-US" sz="1600" dirty="0"/>
          </a:p>
          <a:p>
            <a:r>
              <a:rPr lang="en-US" sz="1600" dirty="0"/>
              <a:t>In January 2022, the young lady had to isolate at home for 14 days. I went over to see her several times, taking food and medication. I was saddened to see that although she had got a central heating boiler, she wasn’t sure how to use it, so it was cold in her apartment. She did have a cooker and a fridge in the kitchen but nothing else, not even a kitchen sink. Her bathroom was furnished but in need of a deep clean. </a:t>
            </a:r>
          </a:p>
          <a:p>
            <a:endParaRPr lang="en-US" sz="1600" dirty="0"/>
          </a:p>
          <a:p>
            <a:r>
              <a:rPr lang="en-US" sz="1600" dirty="0"/>
              <a:t>We have since improved things considerably, working  closely with another Christian </a:t>
            </a:r>
            <a:r>
              <a:rPr lang="en-US" sz="1600" dirty="0" err="1"/>
              <a:t>organisation</a:t>
            </a:r>
            <a:r>
              <a:rPr lang="en-US" sz="1600" dirty="0"/>
              <a:t> in </a:t>
            </a:r>
            <a:r>
              <a:rPr lang="en-US" sz="1600" dirty="0" err="1"/>
              <a:t>Botosani</a:t>
            </a:r>
            <a:r>
              <a:rPr lang="en-US" sz="1600" dirty="0"/>
              <a:t>. </a:t>
            </a:r>
          </a:p>
          <a:p>
            <a:r>
              <a:rPr lang="en-US" sz="1600" dirty="0"/>
              <a:t>  </a:t>
            </a: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1138" y="3048000"/>
            <a:ext cx="1857722" cy="13916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8404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esktop\313700334_1181170805769192_8167143955282556887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3971732"/>
            <a:ext cx="2819400" cy="2114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3" name="Picture 3" descr="C:\Users\User\Desktop\314395331_5048690628564359_6601195623285983044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1371600" y="3971732"/>
            <a:ext cx="2864556" cy="21484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381000"/>
            <a:ext cx="83820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2800" b="1" dirty="0"/>
              <a:t>A village property repaired and painted…</a:t>
            </a:r>
          </a:p>
        </p:txBody>
      </p:sp>
      <p:sp>
        <p:nvSpPr>
          <p:cNvPr id="3" name="Rectangle 2"/>
          <p:cNvSpPr/>
          <p:nvPr/>
        </p:nvSpPr>
        <p:spPr>
          <a:xfrm>
            <a:off x="381000" y="1143000"/>
            <a:ext cx="8382000" cy="258532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dirty="0"/>
              <a:t>Last summer we were fortunate enough to have both the opportunity and resources to invest in the upkeep of a village property which is currently home to two young men who require supported living. The two buildings were repaired and painted on the inside and outside to ensure that they are clean and well maintained. One of the young ladies who sadly died last year actually lived here for a time before she married, so we felt that this was something we could do in her memory, to help other young people in a similar situation. When the renovations were complete, we also planted flowers in the garden to remember the young ladies who have passed away.</a:t>
            </a:r>
          </a:p>
        </p:txBody>
      </p:sp>
    </p:spTree>
    <p:extLst>
      <p:ext uri="{BB962C8B-B14F-4D97-AF65-F5344CB8AC3E}">
        <p14:creationId xmlns:p14="http://schemas.microsoft.com/office/powerpoint/2010/main" val="640347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3058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2800" b="1" dirty="0"/>
              <a:t>A wedding</a:t>
            </a:r>
          </a:p>
        </p:txBody>
      </p:sp>
      <p:sp>
        <p:nvSpPr>
          <p:cNvPr id="3" name="Rectangle 2"/>
          <p:cNvSpPr/>
          <p:nvPr/>
        </p:nvSpPr>
        <p:spPr>
          <a:xfrm>
            <a:off x="3853543" y="1600200"/>
            <a:ext cx="4724400" cy="369331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dirty="0"/>
              <a:t>We were delighted to be able to attend a special wedding in August 2022. </a:t>
            </a:r>
          </a:p>
          <a:p>
            <a:endParaRPr lang="en-US" dirty="0"/>
          </a:p>
          <a:p>
            <a:r>
              <a:rPr lang="en-US" dirty="0"/>
              <a:t>Both the bride and the groom came to LFC camps with us on different occasions, the groom in 2003 and 2006, the bride in 2012. </a:t>
            </a:r>
          </a:p>
          <a:p>
            <a:endParaRPr lang="en-US" dirty="0"/>
          </a:p>
          <a:p>
            <a:r>
              <a:rPr lang="en-US" dirty="0"/>
              <a:t>Before their wedding they came to visit us to say that some of their best childhood memories had been made during the various camps and holiday clubs that had been </a:t>
            </a:r>
            <a:r>
              <a:rPr lang="en-US" dirty="0" err="1"/>
              <a:t>organised</a:t>
            </a:r>
            <a:r>
              <a:rPr lang="en-US" dirty="0"/>
              <a:t> by LFC with teams of friends from England. </a:t>
            </a:r>
          </a:p>
        </p:txBody>
      </p:sp>
      <p:pic>
        <p:nvPicPr>
          <p:cNvPr id="4098" name="Picture 2" descr="C:\Users\User\Desktop\328477854_883753942747899_2362331677942765674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4038600"/>
            <a:ext cx="2717800" cy="1981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099" name="Picture 3" descr="C:\Users\User\Desktop\329662352_976101273373883_461648769848112147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5866" y="1295400"/>
            <a:ext cx="2070326" cy="24562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857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382000" cy="523220"/>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en-US" sz="2800" b="1" dirty="0">
                <a:solidFill>
                  <a:schemeClr val="bg1"/>
                </a:solidFill>
              </a:rPr>
              <a:t>Thank you!</a:t>
            </a:r>
          </a:p>
        </p:txBody>
      </p:sp>
      <p:sp>
        <p:nvSpPr>
          <p:cNvPr id="3" name="Rectangle 2"/>
          <p:cNvSpPr/>
          <p:nvPr/>
        </p:nvSpPr>
        <p:spPr>
          <a:xfrm>
            <a:off x="512618" y="1143000"/>
            <a:ext cx="8229599" cy="313932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b="1" dirty="0"/>
              <a:t>Our sincere thanks to everyone who supports Light for Children. </a:t>
            </a:r>
          </a:p>
          <a:p>
            <a:endParaRPr lang="en-US" dirty="0"/>
          </a:p>
          <a:p>
            <a:r>
              <a:rPr lang="en-US" sz="1600" dirty="0"/>
              <a:t>This evening we have been able to give you just a taste of what we have been able to do here over the last twelve months because of the support that you have provided. </a:t>
            </a:r>
          </a:p>
          <a:p>
            <a:endParaRPr lang="en-US" sz="1600" dirty="0"/>
          </a:p>
          <a:p>
            <a:r>
              <a:rPr lang="en-US" sz="1600" dirty="0"/>
              <a:t>Thank you for your prayers, for supporting fund-raising events, for your regular giving or one off donations. Thank you for taking the time to attend the AGM this evening and for your encouraging messages of friendship and support throughout the year. </a:t>
            </a:r>
          </a:p>
          <a:p>
            <a:endParaRPr lang="en-US" sz="1600" dirty="0"/>
          </a:p>
          <a:p>
            <a:pPr algn="ctr"/>
            <a:r>
              <a:rPr lang="en-US" sz="1600" dirty="0"/>
              <a:t>A special thank you to the committee for their faithful hard work.</a:t>
            </a:r>
          </a:p>
          <a:p>
            <a:endParaRPr lang="en-US" sz="1600" dirty="0"/>
          </a:p>
          <a:p>
            <a:pPr algn="ctr"/>
            <a:r>
              <a:rPr lang="en-US" dirty="0"/>
              <a:t>Helen and </a:t>
            </a:r>
            <a:r>
              <a:rPr lang="en-US" dirty="0" err="1"/>
              <a:t>Costel</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5146" y="4572000"/>
            <a:ext cx="2064542" cy="15465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8551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04800"/>
            <a:ext cx="8382000" cy="1200329"/>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en-US" sz="2400" b="1" dirty="0">
                <a:solidFill>
                  <a:schemeClr val="bg1"/>
                </a:solidFill>
              </a:rPr>
              <a:t>A review of the work carried out by </a:t>
            </a:r>
          </a:p>
          <a:p>
            <a:pPr algn="ctr"/>
            <a:r>
              <a:rPr lang="en-US" sz="2400" b="1" dirty="0">
                <a:solidFill>
                  <a:schemeClr val="bg1"/>
                </a:solidFill>
              </a:rPr>
              <a:t>LIGHT FOR CHILDREN</a:t>
            </a:r>
            <a:br>
              <a:rPr lang="en-US" sz="2400" b="1" dirty="0">
                <a:solidFill>
                  <a:schemeClr val="bg1"/>
                </a:solidFill>
              </a:rPr>
            </a:br>
            <a:r>
              <a:rPr lang="en-US" sz="2400" b="1" dirty="0">
                <a:solidFill>
                  <a:schemeClr val="bg1"/>
                </a:solidFill>
              </a:rPr>
              <a:t>in and around </a:t>
            </a:r>
            <a:r>
              <a:rPr lang="en-US" sz="2400" b="1" i="1" dirty="0" err="1">
                <a:solidFill>
                  <a:schemeClr val="bg1"/>
                </a:solidFill>
              </a:rPr>
              <a:t>Dorohoi</a:t>
            </a:r>
            <a:r>
              <a:rPr lang="en-US" sz="2400" b="1" dirty="0">
                <a:solidFill>
                  <a:schemeClr val="bg1"/>
                </a:solidFill>
              </a:rPr>
              <a:t>, </a:t>
            </a:r>
            <a:r>
              <a:rPr lang="en-US" sz="2400" b="1" i="1" dirty="0">
                <a:solidFill>
                  <a:schemeClr val="bg1"/>
                </a:solidFill>
              </a:rPr>
              <a:t>Romania</a:t>
            </a:r>
            <a:r>
              <a:rPr lang="en-US" sz="2400" b="1" dirty="0">
                <a:solidFill>
                  <a:schemeClr val="bg1"/>
                </a:solidFill>
              </a:rPr>
              <a:t>, during 2022.</a:t>
            </a:r>
          </a:p>
        </p:txBody>
      </p:sp>
      <p:sp>
        <p:nvSpPr>
          <p:cNvPr id="2" name="Rectangle 1"/>
          <p:cNvSpPr/>
          <p:nvPr/>
        </p:nvSpPr>
        <p:spPr>
          <a:xfrm>
            <a:off x="381000" y="1905000"/>
            <a:ext cx="8382000" cy="181588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1600" dirty="0"/>
              <a:t>It was by the Spring of 2022 that Romania saw the end of restrictions related to </a:t>
            </a:r>
            <a:r>
              <a:rPr lang="en-US" sz="1600" dirty="0" err="1"/>
              <a:t>Covid</a:t>
            </a:r>
            <a:r>
              <a:rPr lang="en-US" sz="1600" dirty="0"/>
              <a:t> 19. After such a challenging time, we had no idea that the war in the Ukraine would have such an impact on our part of Romania almost immediately.</a:t>
            </a:r>
          </a:p>
          <a:p>
            <a:endParaRPr lang="en-US" sz="1600" dirty="0"/>
          </a:p>
          <a:p>
            <a:r>
              <a:rPr lang="en-US" sz="1600" dirty="0"/>
              <a:t>In this report, I will attempt to talk you through the situation that we were faced with at the beginning of the year and the people and projects we were able to support, in and around </a:t>
            </a:r>
            <a:r>
              <a:rPr lang="en-US" sz="1600" dirty="0" err="1"/>
              <a:t>Dorohoi</a:t>
            </a:r>
            <a:r>
              <a:rPr lang="en-US" sz="1600" dirty="0"/>
              <a:t>, during 2022. </a:t>
            </a: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9092" y="4091599"/>
            <a:ext cx="3085815" cy="20559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7859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636" y="1676400"/>
            <a:ext cx="2249357" cy="14968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94856" y="381000"/>
            <a:ext cx="80772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2800" b="1" dirty="0"/>
              <a:t>War in Ukraine</a:t>
            </a: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636" y="3886200"/>
            <a:ext cx="2240176" cy="14040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442494" y="1524000"/>
            <a:ext cx="5091906" cy="440120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1400" dirty="0"/>
              <a:t>In </a:t>
            </a:r>
            <a:r>
              <a:rPr lang="en-US" sz="1400" dirty="0" err="1"/>
              <a:t>Dorohoi</a:t>
            </a:r>
            <a:r>
              <a:rPr lang="en-US" sz="1400" dirty="0"/>
              <a:t> we are just </a:t>
            </a:r>
            <a:r>
              <a:rPr lang="en-US" sz="1400" b="1" dirty="0"/>
              <a:t>30km from the nearest border crossing </a:t>
            </a:r>
            <a:r>
              <a:rPr lang="en-US" sz="1400" dirty="0"/>
              <a:t>into the Ukraine and even closer to the physical border, which is on the outskirts of </a:t>
            </a:r>
            <a:r>
              <a:rPr lang="en-US" sz="1400" dirty="0" err="1"/>
              <a:t>Dersca</a:t>
            </a:r>
            <a:r>
              <a:rPr lang="en-US" sz="1400" dirty="0"/>
              <a:t>. </a:t>
            </a:r>
          </a:p>
          <a:p>
            <a:endParaRPr lang="en-US" sz="1400" dirty="0"/>
          </a:p>
          <a:p>
            <a:r>
              <a:rPr lang="en-US" sz="1400" dirty="0"/>
              <a:t>Just days after the Russian invasion of the Ukraine on </a:t>
            </a:r>
            <a:r>
              <a:rPr lang="en-US" sz="1400" b="1" dirty="0"/>
              <a:t>24th February 2022</a:t>
            </a:r>
            <a:r>
              <a:rPr lang="en-US" sz="1400" dirty="0"/>
              <a:t>, the people of Romania responded to the crisis in a phenomenal way. Government authorities, national and local charities, churches and individuals made their way to the border to offer emergency supplies, transport and accommodation to the refugees. Whilst some families were able to leave the Ukraine together in their private cars, many mothers and their children walked for days to reach the border, carrying only whatever they could fit into a rucksack, with no particular destination in mind, just a desire to flee to safety. </a:t>
            </a:r>
          </a:p>
          <a:p>
            <a:endParaRPr lang="en-US" sz="1400" dirty="0"/>
          </a:p>
          <a:p>
            <a:r>
              <a:rPr lang="en-US" sz="1400" dirty="0"/>
              <a:t>Of the 8 million refugees who fled the Ukraine in 2022, approximately 1.5 million entered Romania, of which around 87,000 are thought to be still living here. Many have travelled further west to other countries.</a:t>
            </a:r>
          </a:p>
        </p:txBody>
      </p:sp>
    </p:spTree>
    <p:extLst>
      <p:ext uri="{BB962C8B-B14F-4D97-AF65-F5344CB8AC3E}">
        <p14:creationId xmlns:p14="http://schemas.microsoft.com/office/powerpoint/2010/main" val="589905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0"/>
            <a:ext cx="80772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2800" b="1" dirty="0"/>
              <a:t>Helping Ukrainian refugees in </a:t>
            </a:r>
            <a:r>
              <a:rPr lang="en-US" sz="2800" b="1" dirty="0" err="1"/>
              <a:t>Dorohoi</a:t>
            </a:r>
            <a:endParaRPr lang="en-US" sz="2800" b="1" dirty="0"/>
          </a:p>
        </p:txBody>
      </p:sp>
      <p:sp>
        <p:nvSpPr>
          <p:cNvPr id="3" name="Rectangle 2"/>
          <p:cNvSpPr/>
          <p:nvPr/>
        </p:nvSpPr>
        <p:spPr>
          <a:xfrm>
            <a:off x="381000" y="1143000"/>
            <a:ext cx="8382000" cy="35394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1400" dirty="0"/>
              <a:t>The Coronavirus vaccination </a:t>
            </a:r>
            <a:r>
              <a:rPr lang="en-US" sz="1400" dirty="0" err="1"/>
              <a:t>centres</a:t>
            </a:r>
            <a:r>
              <a:rPr lang="en-US" sz="1400" dirty="0"/>
              <a:t>  in </a:t>
            </a:r>
            <a:r>
              <a:rPr lang="en-US" sz="1400" dirty="0" err="1"/>
              <a:t>Dorohoi</a:t>
            </a:r>
            <a:r>
              <a:rPr lang="en-US" sz="1400" dirty="0"/>
              <a:t> were closed as soon as the war in the Ukraine began and the local authorities turned their attention to the influx of refugees that immediately followed. </a:t>
            </a:r>
          </a:p>
          <a:p>
            <a:endParaRPr lang="en-US" sz="1400" dirty="0"/>
          </a:p>
          <a:p>
            <a:r>
              <a:rPr lang="en-US" sz="1400" dirty="0"/>
              <a:t>Whilst I was more than willing to support the refugees, I was also aware of the need to continue to offer support and stability to the children and young people living in state care here throughout this unsettling time. </a:t>
            </a:r>
          </a:p>
          <a:p>
            <a:endParaRPr lang="en-US" sz="1400" dirty="0"/>
          </a:p>
          <a:p>
            <a:r>
              <a:rPr lang="en-US" sz="1400" dirty="0"/>
              <a:t>For 4 months (from the beginning of March until the end of June),  I volunteered each morning at a local charity on the outskirts of </a:t>
            </a:r>
            <a:r>
              <a:rPr lang="en-US" sz="1400" dirty="0" err="1"/>
              <a:t>Dorohoi</a:t>
            </a:r>
            <a:r>
              <a:rPr lang="en-US" sz="1400" dirty="0"/>
              <a:t>, which was able to accommodate up to 70 refugees at any one time. There I was able to help by taking care of a storeroom of food and hygiene products which the refugees could access each day, without being required to pay for anything. </a:t>
            </a:r>
          </a:p>
          <a:p>
            <a:endParaRPr lang="en-US" sz="1400" dirty="0"/>
          </a:p>
          <a:p>
            <a:r>
              <a:rPr lang="en-US" sz="1400" dirty="0"/>
              <a:t>There are still three Ukrainian families living independently within the grounds of that charity and a  number of other charities in the town continue to provide long term accommodation for a small number of refugee families. We have become friends and I still support one family in particular when they need a translator or information from local offices.</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892040"/>
            <a:ext cx="2228850" cy="13373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243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314543391_2082729325246348_3873070266194592175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4309" y="2876189"/>
            <a:ext cx="2114620" cy="15737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381000"/>
            <a:ext cx="8305799"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2800" b="1" dirty="0"/>
              <a:t>Children living in state run apartments</a:t>
            </a:r>
          </a:p>
        </p:txBody>
      </p:sp>
      <p:pic>
        <p:nvPicPr>
          <p:cNvPr id="5123" name="Picture 3" descr="C:\Users\User\Desktop\328054510_852922589338893_4478273227687361482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4091" y="4780765"/>
            <a:ext cx="2195056" cy="12334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4" name="Picture 4" descr="C:\Users\User\Desktop\327631042_707419984195752_4665480127083626376_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6215" y="4780765"/>
            <a:ext cx="1780309" cy="11720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408709" y="1219200"/>
            <a:ext cx="8380221"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dirty="0"/>
              <a:t>Throughout 2022, we continued to support the children and young people living in state care in </a:t>
            </a:r>
            <a:r>
              <a:rPr lang="en-US" dirty="0" err="1"/>
              <a:t>Dorohoi</a:t>
            </a:r>
            <a:r>
              <a:rPr lang="en-US" dirty="0"/>
              <a:t> by paying for their medication, dental work, optician appointments, glasses and other essential items.</a:t>
            </a:r>
          </a:p>
        </p:txBody>
      </p:sp>
      <p:sp>
        <p:nvSpPr>
          <p:cNvPr id="4" name="Rectangle 3"/>
          <p:cNvSpPr/>
          <p:nvPr/>
        </p:nvSpPr>
        <p:spPr>
          <a:xfrm>
            <a:off x="5181600" y="2743200"/>
            <a:ext cx="3505198" cy="313932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dirty="0"/>
              <a:t>We have continued to encourage the children and teenagers to be as active as possible. </a:t>
            </a:r>
          </a:p>
          <a:p>
            <a:endParaRPr lang="en-US" dirty="0"/>
          </a:p>
          <a:p>
            <a:r>
              <a:rPr lang="en-US" dirty="0"/>
              <a:t>At the beginning of June we provided them with footballs and badminton rackets and have supported them with equipment and supplies for various camps and trips over the summer months. </a:t>
            </a:r>
          </a:p>
        </p:txBody>
      </p:sp>
      <p:pic>
        <p:nvPicPr>
          <p:cNvPr id="2050" name="Picture 2" descr="C:\Users\User\Desktop\314517615_822336598848327_3886908248464709213_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8709" y="2876189"/>
            <a:ext cx="2015323" cy="1573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900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User\Desktop\327099354_866000064500138_642970634765722496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4305753"/>
            <a:ext cx="2743200" cy="18572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609600" y="381000"/>
            <a:ext cx="81534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2800" b="1" dirty="0"/>
              <a:t>Teenage girls</a:t>
            </a:r>
          </a:p>
        </p:txBody>
      </p:sp>
      <p:sp>
        <p:nvSpPr>
          <p:cNvPr id="3" name="Rectangle 2"/>
          <p:cNvSpPr/>
          <p:nvPr/>
        </p:nvSpPr>
        <p:spPr>
          <a:xfrm>
            <a:off x="381000" y="1219200"/>
            <a:ext cx="8382000" cy="255454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1600" dirty="0"/>
              <a:t>Having worked closely with a German missionary in </a:t>
            </a:r>
            <a:r>
              <a:rPr lang="en-US" sz="1600" dirty="0" err="1"/>
              <a:t>Dorohoi</a:t>
            </a:r>
            <a:r>
              <a:rPr lang="en-US" sz="1600" dirty="0"/>
              <a:t> at various times over many years and again with the refugees, we both felt that we should be spending more time with teenage girls in the town who are particularly vulnerable. </a:t>
            </a:r>
          </a:p>
          <a:p>
            <a:endParaRPr lang="en-US" sz="1600" dirty="0"/>
          </a:p>
          <a:p>
            <a:r>
              <a:rPr lang="en-US" sz="1600" dirty="0"/>
              <a:t>We have been meeting with a group of approximately 12 girls on a monthly basis, really as a youth group would meet. Sometimes we have serious discussions about the life-choices that they need to make. At other times we play games together, sing songs or share food.  Some of the girls have arrived fairly recently in </a:t>
            </a:r>
            <a:r>
              <a:rPr lang="en-US" sz="1600" dirty="0" err="1"/>
              <a:t>Dorohoi</a:t>
            </a:r>
            <a:r>
              <a:rPr lang="en-US" sz="1600" dirty="0"/>
              <a:t>, having faced difficult situations at home. They talk to us about their individual situations, their hopes and plans for the future. We welcomed the New Year in with these girls both in 2022 and 2023. </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4172317"/>
            <a:ext cx="1524000" cy="2124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1135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308159954_5764720686917588_7944567805470419975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21236" y="4149436"/>
            <a:ext cx="1701527" cy="18974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457200" y="457200"/>
            <a:ext cx="82296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2800" b="1" dirty="0"/>
              <a:t>Education</a:t>
            </a:r>
          </a:p>
        </p:txBody>
      </p:sp>
      <p:sp>
        <p:nvSpPr>
          <p:cNvPr id="3" name="Rectangle 2"/>
          <p:cNvSpPr/>
          <p:nvPr/>
        </p:nvSpPr>
        <p:spPr>
          <a:xfrm>
            <a:off x="533400" y="1600200"/>
            <a:ext cx="8077200" cy="224676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endParaRPr lang="en-US" sz="1400" dirty="0"/>
          </a:p>
          <a:p>
            <a:r>
              <a:rPr lang="en-US" sz="1400" dirty="0"/>
              <a:t>We have continued to support a number of </a:t>
            </a:r>
            <a:r>
              <a:rPr lang="en-US" sz="1400" b="1" dirty="0"/>
              <a:t>university students</a:t>
            </a:r>
            <a:r>
              <a:rPr lang="en-US" sz="1400" dirty="0"/>
              <a:t>, who grew up within the care system, as well as to fund </a:t>
            </a:r>
            <a:r>
              <a:rPr lang="en-US" sz="1400" b="1" dirty="0"/>
              <a:t>school books</a:t>
            </a:r>
            <a:r>
              <a:rPr lang="en-US" sz="1400" dirty="0"/>
              <a:t> for the children currently living in the state run apartments. </a:t>
            </a:r>
          </a:p>
          <a:p>
            <a:endParaRPr lang="en-US" sz="1400" dirty="0"/>
          </a:p>
          <a:p>
            <a:r>
              <a:rPr lang="en-US" sz="1400" dirty="0"/>
              <a:t>Two exceptional foster brothers have chosen to study </a:t>
            </a:r>
            <a:r>
              <a:rPr lang="en-US" sz="1400" b="1" dirty="0"/>
              <a:t>teaching</a:t>
            </a:r>
            <a:r>
              <a:rPr lang="en-US" sz="1400" dirty="0"/>
              <a:t> and </a:t>
            </a:r>
            <a:r>
              <a:rPr lang="en-US" sz="1400" b="1" dirty="0"/>
              <a:t>nursing</a:t>
            </a:r>
            <a:r>
              <a:rPr lang="en-US" sz="1400" dirty="0"/>
              <a:t> at different Romanian universities, which we are sure will empower them to go on and make a huge difference in the communities in which they choose to live in the future. Both young men came home for Christmas and played their violins with the church orchestra.</a:t>
            </a:r>
          </a:p>
          <a:p>
            <a:endParaRPr lang="en-US" sz="1400" dirty="0"/>
          </a:p>
        </p:txBody>
      </p:sp>
      <p:pic>
        <p:nvPicPr>
          <p:cNvPr id="7170" name="Picture 2" descr="C:\Users\User\Desktop\329655900_451405783778186_418394428870988128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2091" y="4231918"/>
            <a:ext cx="2188335" cy="17872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171" name="Picture 3" descr="C:\Users\User\Desktop\329496065_485362757134724_3499548736761770027_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4221849"/>
            <a:ext cx="2209800" cy="1752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822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33400"/>
            <a:ext cx="80010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2800" b="1" dirty="0"/>
              <a:t>Christmas</a:t>
            </a:r>
          </a:p>
        </p:txBody>
      </p:sp>
      <p:sp>
        <p:nvSpPr>
          <p:cNvPr id="3" name="Rectangle 2"/>
          <p:cNvSpPr/>
          <p:nvPr/>
        </p:nvSpPr>
        <p:spPr>
          <a:xfrm>
            <a:off x="685800" y="1447800"/>
            <a:ext cx="7924800"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1600" dirty="0"/>
              <a:t>Thanks to your generous donations we were able to prepare individual Christmas parcels for the children and young people living in the care system in </a:t>
            </a:r>
            <a:r>
              <a:rPr lang="en-US" sz="1600" dirty="0" err="1"/>
              <a:t>Dorohoi</a:t>
            </a:r>
            <a:r>
              <a:rPr lang="en-US" sz="1600" dirty="0"/>
              <a:t> (120). These were given to the children on 6</a:t>
            </a:r>
            <a:r>
              <a:rPr lang="en-US" sz="1600" baseline="30000" dirty="0"/>
              <a:t>th</a:t>
            </a:r>
            <a:r>
              <a:rPr lang="en-US" sz="1600" dirty="0"/>
              <a:t> December, which is when St Nicholas’ Day is celebrated. During the Christmas holidays, the children also received shoebox gifts from an American charity based in </a:t>
            </a:r>
            <a:r>
              <a:rPr lang="en-US" sz="1600" dirty="0" err="1"/>
              <a:t>Suceava</a:t>
            </a:r>
            <a:r>
              <a:rPr lang="en-US" sz="1600" dirty="0"/>
              <a:t>. </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133422"/>
            <a:ext cx="1954508" cy="14641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6999" y="4739619"/>
            <a:ext cx="1951048" cy="13361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113448" y="4505427"/>
            <a:ext cx="1417359" cy="19411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6781241" y="2829182"/>
            <a:ext cx="1325299" cy="19337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21627" y="3617835"/>
            <a:ext cx="2667000" cy="19593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9303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314432424_640590241046385_2360936959494103313_n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3735" y="4616569"/>
            <a:ext cx="2696527" cy="14211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380999" y="381000"/>
            <a:ext cx="8382001"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2800" b="1" dirty="0"/>
              <a:t>Church orchestra</a:t>
            </a:r>
          </a:p>
        </p:txBody>
      </p:sp>
      <p:sp>
        <p:nvSpPr>
          <p:cNvPr id="3" name="Rectangle 2"/>
          <p:cNvSpPr/>
          <p:nvPr/>
        </p:nvSpPr>
        <p:spPr>
          <a:xfrm>
            <a:off x="380999" y="1143000"/>
            <a:ext cx="8382001" cy="310854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1400" dirty="0"/>
              <a:t>The church orchestra has continued to rehearse regularly and to play at different local venues. In the Spring, we learned to play the Ukrainian national anthem, which has touched the hearts of a number of refugees who have visited our church. In June, we were invited to play a repertoire of Jewish music in a park in </a:t>
            </a:r>
            <a:r>
              <a:rPr lang="en-US" sz="1400" dirty="0" err="1"/>
              <a:t>Dorohoi</a:t>
            </a:r>
            <a:r>
              <a:rPr lang="en-US" sz="1400" dirty="0"/>
              <a:t>, as part of a festival to celebrate International Children’s Day. In September, it was time to prepare the 70th piece of music in our repertoire and so it seemed right that we should </a:t>
            </a:r>
            <a:r>
              <a:rPr lang="en-US" sz="1400" dirty="0" err="1"/>
              <a:t>honour</a:t>
            </a:r>
            <a:r>
              <a:rPr lang="en-US" sz="1400" dirty="0"/>
              <a:t> HM Queen Elizabeth II by choosing “Love divine, all loves excelling”. </a:t>
            </a:r>
          </a:p>
          <a:p>
            <a:endParaRPr lang="en-US" sz="1400" dirty="0"/>
          </a:p>
          <a:p>
            <a:r>
              <a:rPr lang="en-US" sz="1400" dirty="0"/>
              <a:t>As in previous years, I have encouraged the children to read inspirational books, such as “Anne Frank, the diary of a young girl” and “White bird” by </a:t>
            </a:r>
            <a:r>
              <a:rPr lang="en-US" sz="1400" dirty="0" err="1"/>
              <a:t>R.J.Palacio</a:t>
            </a:r>
            <a:r>
              <a:rPr lang="en-US" sz="1400" dirty="0"/>
              <a:t>. During the summer holidays, we had the opportunity to meet and discuss the books.</a:t>
            </a:r>
          </a:p>
          <a:p>
            <a:endParaRPr lang="en-US" sz="1400" dirty="0"/>
          </a:p>
          <a:p>
            <a:r>
              <a:rPr lang="en-US" sz="1400" dirty="0"/>
              <a:t>In the autumn, we took a Friday evening off from rehearsing to attend a concert in </a:t>
            </a:r>
            <a:r>
              <a:rPr lang="en-US" sz="1400" dirty="0" err="1"/>
              <a:t>Botosani</a:t>
            </a:r>
            <a:r>
              <a:rPr lang="en-US" sz="1400" dirty="0"/>
              <a:t>, where we listened to a philharmonic orchestra playing with guest soloists on violin, cello and piano. </a:t>
            </a:r>
          </a:p>
          <a:p>
            <a:endParaRPr lang="en-US" sz="1400" dirty="0"/>
          </a:p>
        </p:txBody>
      </p:sp>
      <p:pic>
        <p:nvPicPr>
          <p:cNvPr id="2050" name="Picture 2" descr="C:\Users\User\Desktop\314437198_1023643918504454_8032367336352463718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4443225"/>
            <a:ext cx="1377472" cy="17678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4543464"/>
            <a:ext cx="1688388" cy="16883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081941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726</TotalTime>
  <Words>1909</Words>
  <Application>Microsoft Office PowerPoint</Application>
  <PresentationFormat>On-screen Show (4:3)</PresentationFormat>
  <Paragraphs>83</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Georgia</vt:lpstr>
      <vt:lpstr>Wingdings</vt:lpstr>
      <vt:lpstr>Wingdings 2</vt:lpstr>
      <vt:lpstr>Civic</vt:lpstr>
      <vt:lpstr>   Light for Children  AGM Report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 for Children  AGM Report</dc:title>
  <dc:creator>User</dc:creator>
  <cp:lastModifiedBy>Wendy Barnsley</cp:lastModifiedBy>
  <cp:revision>79</cp:revision>
  <dcterms:created xsi:type="dcterms:W3CDTF">2023-01-26T13:04:46Z</dcterms:created>
  <dcterms:modified xsi:type="dcterms:W3CDTF">2023-02-07T17:47:24Z</dcterms:modified>
</cp:coreProperties>
</file>